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2"/>
  </p:notesMasterIdLst>
  <p:handoutMasterIdLst>
    <p:handoutMasterId r:id="rId23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A2087D8A-E6AE-46B0-850D-A4D7F10BE8EA}" type="slidenum">
              <a:t>‹#›</a:t>
            </a:fld>
            <a:endParaRPr lang="ru-RU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961045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22B49529-9A09-4E9E-A4C1-96E0B4ED57E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826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ru-RU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F8DE493-9FC5-43FB-A915-01EB59DD923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05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91CABBE-053B-4D67-B809-1434EFD6A52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6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F923157-CAF1-4FD6-BF29-04CDDC6E417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85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0B9EBAB-2E42-467B-9FD2-5F7570D279E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39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D4D8977-CAF8-4A83-B23A-F0B6003AB93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139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FC0D5B-2719-4983-8104-B67EA7E7220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62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C017A1F-AC6E-40A4-A4AA-BEC70171C49E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496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C491B37-5B5B-42EA-B904-D7433409C5F7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07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EFD679-78C4-4915-ACC3-6172CD46F6C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02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62A5F61-BCB0-4E68-91D2-E1E349EA78D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72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7400" cy="58578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7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884F0EE3-E02B-4185-A8CF-6217A0FF803A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717A615-8896-4954-8DB8-3649000DCDFB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6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87E8C9C-243E-4200-A9A1-2CCC1C422717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522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CC05BA6-3BC7-426E-9426-74B3A7953EDA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27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330165C-8709-4542-8E67-A70A57D1951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95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AEFB9B5-8AC4-4406-856C-78069AEE6EC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67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BEA252D-889B-4E9F-B494-6BC96304B6B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150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3ADB954-B9D0-41EC-A4F5-C0A57531ED2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476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0E19533-4172-47F0-A2B8-E2D004B42BB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24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5489E61-21C5-485E-B7BE-13E4398768C7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2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B5320A-C054-493A-B079-830FFEC6032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859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3D21D1-5FD6-42CC-A68C-DD31C4B53F1B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25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F9845CC6-473D-465E-AB7A-80773B435985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3D24DBD-A437-49CF-A83B-D0FEC278B68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55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374D9FA-9D26-4952-9B96-8DD014BF587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432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E46FF69-6D47-448C-9702-66AC9164B41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430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A638BF-C365-469A-ADCD-664EE1E3CF3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35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47954C9-2C8A-4E32-98FD-F4F34184A454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29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22E5119-54A7-4B3A-8B52-96FF1B30BC2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458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9E5A99-1B05-4DC3-B6ED-46A24CF03A2D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96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96D5F42-D021-4612-A8F3-2E86C17A4CB0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93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53066D0-ECE6-4FE6-9272-E1DF6A12FF4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14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02D92BF-0B9F-4D74-9E0A-096AB71A795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159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EC61749-3723-4B84-AD51-6CE1ACA68D1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38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44C822B-0C99-4444-8ADA-7C284FE2C43C}" type="datetime1">
              <a:rPr lang="ru-RU" smtClean="0"/>
              <a:pPr lvl="0"/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9D06081-339B-4411-9405-398A1DB1C30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84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 txBox="1">
            <a:spLocks noGrp="1"/>
          </p:cNvSpPr>
          <p:nvPr>
            <p:ph type="dt" sz="half" idx="2"/>
          </p:nvPr>
        </p:nvSpPr>
        <p:spPr>
          <a:xfrm>
            <a:off x="457200" y="6356520"/>
            <a:ext cx="2133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84F0EE3-E02B-4185-A8CF-6217A0FF803A}" type="datetime1">
              <a:rPr lang="ru-RU"/>
              <a:pPr lvl="0"/>
              <a:t>2017/11/1</a:t>
            </a:fld>
            <a:endParaRPr lang="ru-RU"/>
          </a:p>
        </p:txBody>
      </p:sp>
      <p:sp>
        <p:nvSpPr>
          <p:cNvPr id="3" name="Нижний колонтитул 2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12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ru-RU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4"/>
          </p:nvPr>
        </p:nvSpPr>
        <p:spPr>
          <a:xfrm>
            <a:off x="6553080" y="6356520"/>
            <a:ext cx="2133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4D4CBDEB-875C-4797-AC87-974E42AC03A7}" type="slidenum">
              <a:t>‹#›</a:t>
            </a:fld>
            <a:endParaRPr lang="ru-RU"/>
          </a:p>
        </p:txBody>
      </p:sp>
      <p:sp>
        <p:nvSpPr>
          <p:cNvPr id="5" name="Заголовок 4"/>
          <p:cNvSpPr txBox="1"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ru-RU"/>
          </a:p>
        </p:txBody>
      </p:sp>
      <p:sp>
        <p:nvSpPr>
          <p:cNvPr id="6" name="Текст 5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229240" cy="452592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l" rtl="0" hangingPunct="1">
        <a:tabLst/>
        <a:defRPr lang="ru-RU" sz="1800" b="0" i="0" u="none" strike="noStrike" kern="1200" spc="0">
          <a:ln>
            <a:noFill/>
          </a:ln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</p:titleStyle>
    <p:bodyStyle>
      <a:lvl1pPr algn="l" rtl="0" hangingPunct="1">
        <a:spcBef>
          <a:spcPts val="0"/>
        </a:spcBef>
        <a:spcAft>
          <a:spcPts val="1417"/>
        </a:spcAft>
        <a:tabLst/>
        <a:defRPr lang="ru-RU" sz="3200" b="0" i="0" u="none" strike="noStrike" kern="1200" spc="0">
          <a:ln>
            <a:noFill/>
          </a:ln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ru-RU"/>
              <a:t>Для правки текста заголовка щелкните мышьюОбразец заголовка</a:t>
            </a:r>
          </a:p>
        </p:txBody>
      </p:sp>
      <p:sp>
        <p:nvSpPr>
          <p:cNvPr id="3" name="Дата 2"/>
          <p:cNvSpPr txBox="1">
            <a:spLocks noGrp="1"/>
          </p:cNvSpPr>
          <p:nvPr>
            <p:ph type="dt" sz="half" idx="2"/>
          </p:nvPr>
        </p:nvSpPr>
        <p:spPr>
          <a:xfrm>
            <a:off x="457200" y="6356520"/>
            <a:ext cx="2133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F9845CC6-473D-465E-AB7A-80773B435985}" type="datetime1">
              <a:rPr lang="ru-RU"/>
              <a:pPr lvl="0"/>
              <a:t>2017/11/1</a:t>
            </a:fld>
            <a:endParaRPr lang="ru-RU"/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12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ru-RU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4"/>
          </p:nvPr>
        </p:nvSpPr>
        <p:spPr>
          <a:xfrm>
            <a:off x="6553080" y="6356520"/>
            <a:ext cx="2133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0E14F017-21A1-4773-A483-E53171435058}" type="slidenum">
              <a:t>‹#›</a:t>
            </a:fld>
            <a:endParaRPr lang="ru-RU"/>
          </a:p>
        </p:txBody>
      </p:sp>
      <p:sp>
        <p:nvSpPr>
          <p:cNvPr id="6" name="Текст 5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229240" cy="452592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lvl="0" algn="ctr" rtl="0" hangingPunct="1">
        <a:spcBef>
          <a:spcPts val="0"/>
        </a:spcBef>
        <a:spcAft>
          <a:spcPts val="0"/>
        </a:spcAft>
        <a:buNone/>
        <a:tabLst/>
        <a:defRPr lang="ru-RU" sz="4400" b="0" i="0" u="none" strike="noStrike" kern="1200" spc="0">
          <a:ln>
            <a:noFill/>
          </a:ln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</p:titleStyle>
    <p:bodyStyle>
      <a:lvl1pPr algn="l" rtl="0" hangingPunct="1">
        <a:spcBef>
          <a:spcPts val="0"/>
        </a:spcBef>
        <a:spcAft>
          <a:spcPts val="1417"/>
        </a:spcAft>
        <a:tabLst/>
        <a:defRPr lang="ru-RU" sz="3200" b="0" i="0" u="none" strike="noStrike" kern="1200" spc="0">
          <a:ln>
            <a:noFill/>
          </a:ln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ru-RU"/>
              <a:t>Для правки текста заголовка щелкните мышьюОбразец заголовка</a:t>
            </a:r>
          </a:p>
        </p:txBody>
      </p:sp>
      <p:sp>
        <p:nvSpPr>
          <p:cNvPr id="3" name="Содержимое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ru-RU"/>
              <a:t>Для правки структуры щелкните мышью</a:t>
            </a:r>
          </a:p>
          <a:p>
            <a:pPr lvl="1"/>
            <a:r>
              <a:rPr lang="ru-RU"/>
              <a:t>Второй уровень структуры</a:t>
            </a:r>
          </a:p>
          <a:p>
            <a:pPr lvl="2"/>
            <a:r>
              <a:rPr lang="ru-RU"/>
              <a:t>Третий уровень структуры</a:t>
            </a:r>
          </a:p>
          <a:p>
            <a:pPr lvl="3"/>
            <a:r>
              <a:rPr lang="ru-RU"/>
              <a:t>Четвёртый уровень структуры</a:t>
            </a:r>
          </a:p>
          <a:p>
            <a:pPr lvl="4"/>
            <a:r>
              <a:rPr lang="ru-RU"/>
              <a:t>Пятый уровень структуры</a:t>
            </a:r>
          </a:p>
          <a:p>
            <a:pPr lvl="5"/>
            <a:r>
              <a:rPr lang="ru-RU"/>
              <a:t>Шестой уровень структуры</a:t>
            </a:r>
          </a:p>
          <a:p>
            <a:pPr lvl="6"/>
            <a:r>
              <a:rPr lang="ru-RU"/>
              <a:t>Седьмой уровень структуры</a:t>
            </a:r>
          </a:p>
          <a:p>
            <a:pPr lvl="7"/>
            <a:r>
              <a:rPr lang="ru-RU"/>
              <a:t>Восьмой уровень структуры</a:t>
            </a:r>
          </a:p>
          <a:p>
            <a:pPr lvl="0"/>
            <a:r>
              <a:rPr lang="ru-RU"/>
              <a:t>Девятый уровень структурыОбразец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 txBox="1">
            <a:spLocks noGrp="1"/>
          </p:cNvSpPr>
          <p:nvPr>
            <p:ph type="dt" sz="half" idx="2"/>
          </p:nvPr>
        </p:nvSpPr>
        <p:spPr>
          <a:xfrm>
            <a:off x="457200" y="6356520"/>
            <a:ext cx="2133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B44C822B-0C99-4444-8ADA-7C284FE2C43C}" type="datetime1">
              <a:rPr lang="ru-RU"/>
              <a:pPr lvl="0"/>
              <a:t>2017/11/1</a:t>
            </a:fld>
            <a:endParaRPr lang="ru-RU"/>
          </a:p>
        </p:txBody>
      </p:sp>
      <p:sp>
        <p:nvSpPr>
          <p:cNvPr id="5" name="Нижний колонтитул 4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12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ru-RU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омер слайда 5"/>
          <p:cNvSpPr txBox="1">
            <a:spLocks noGrp="1"/>
          </p:cNvSpPr>
          <p:nvPr>
            <p:ph type="sldNum" sz="quarter" idx="4"/>
          </p:nvPr>
        </p:nvSpPr>
        <p:spPr>
          <a:xfrm>
            <a:off x="6553080" y="6356520"/>
            <a:ext cx="2133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246753B8-5570-4B69-8318-BA6C630070AD}" type="slidenum"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lvl="0" algn="ctr" rtl="0" hangingPunct="1">
        <a:spcBef>
          <a:spcPts val="0"/>
        </a:spcBef>
        <a:spcAft>
          <a:spcPts val="0"/>
        </a:spcAft>
        <a:buNone/>
        <a:tabLst/>
        <a:defRPr lang="ru-RU" sz="4400" b="0" i="0" u="none" strike="noStrike" kern="1200" spc="0">
          <a:ln>
            <a:noFill/>
          </a:ln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</p:titleStyle>
    <p:bodyStyle>
      <a:lvl1pPr lvl="0">
        <a:buSzPct val="45000"/>
        <a:buFont typeface="StarSymbol"/>
        <a:buChar char="●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1pPr>
      <a:lvl2pPr lvl="1">
        <a:buSzPct val="75000"/>
        <a:buFont typeface="StarSymbol"/>
        <a:buChar char="–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2pPr>
      <a:lvl3pPr lvl="2">
        <a:buSzPct val="45000"/>
        <a:buFont typeface="StarSymbol"/>
        <a:buChar char="●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3pPr>
      <a:lvl4pPr lvl="3">
        <a:buSzPct val="75000"/>
        <a:buFont typeface="StarSymbol"/>
        <a:buChar char="–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4pPr>
      <a:lvl5pPr lvl="4">
        <a:buSzPct val="45000"/>
        <a:buFont typeface="StarSymbol"/>
        <a:buChar char="●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5pPr>
      <a:lvl6pPr lvl="5">
        <a:buSzPct val="45000"/>
        <a:buFont typeface="StarSymbol"/>
        <a:buChar char="●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6pPr>
      <a:lvl7pPr lvl="6">
        <a:buSzPct val="45000"/>
        <a:buFont typeface="StarSymbol"/>
        <a:buChar char="●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7pPr>
      <a:lvl8pPr lvl="7">
        <a:buSzPct val="45000"/>
        <a:buFont typeface="StarSymbol"/>
        <a:buChar char="●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8pPr>
      <a:lvl9pPr marL="0" marR="0" lvl="0" indent="0" algn="l" rtl="0" hangingPunct="1">
        <a:spcBef>
          <a:spcPts val="638"/>
        </a:spcBef>
        <a:spcAft>
          <a:spcPts val="1417"/>
        </a:spcAft>
        <a:buSzPct val="45000"/>
        <a:buFont typeface="Arial" pitchFamily="32"/>
        <a:buChar char="•"/>
        <a:tabLst/>
        <a:defRPr lang="ru-RU" sz="3200" b="0" i="0" u="none" strike="noStrike" spc="0">
          <a:solidFill>
            <a:srgbClr val="000000"/>
          </a:solidFill>
          <a:latin typeface="Calibri" pitchFamily="18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468360" cy="7100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4"/>
          <p:cNvSpPr/>
          <p:nvPr/>
        </p:nvSpPr>
        <p:spPr>
          <a:xfrm>
            <a:off x="1331640" y="548640"/>
            <a:ext cx="6552360" cy="639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18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МАДОУ г.Хабаровска «Детский сад комбинированного вида №140»</a:t>
            </a:r>
          </a:p>
        </p:txBody>
      </p:sp>
      <p:sp>
        <p:nvSpPr>
          <p:cNvPr id="4" name="Прямоугольник 5"/>
          <p:cNvSpPr/>
          <p:nvPr/>
        </p:nvSpPr>
        <p:spPr>
          <a:xfrm>
            <a:off x="899639" y="1628639"/>
            <a:ext cx="7416360" cy="1461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3600" b="1" i="1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Проект:</a:t>
            </a:r>
          </a:p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3600" b="1" i="1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«Такие разные мячи»</a:t>
            </a: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spc="0">
              <a:ln>
                <a:noFill/>
              </a:ln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Прямоугольник 6"/>
          <p:cNvSpPr/>
          <p:nvPr/>
        </p:nvSpPr>
        <p:spPr>
          <a:xfrm>
            <a:off x="1907640" y="5301360"/>
            <a:ext cx="5328360" cy="639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18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Воспитатели     Маханькова О.А.</a:t>
            </a:r>
          </a:p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18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                      Едемская Н.Р.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468360" cy="7100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86920" y="2133000"/>
            <a:ext cx="8856720" cy="27716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44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Творческое название проекта:</a:t>
            </a:r>
            <a:br>
              <a:rPr lang="ru-RU" sz="44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r>
              <a:rPr lang="ru-RU" sz="44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“Мяч помощник нам в игре, ты бери его везде!!!”</a:t>
            </a:r>
            <a:br>
              <a:rPr lang="ru-RU" sz="44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endParaRPr lang="ru-RU" sz="4400" b="1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619640" y="404640"/>
            <a:ext cx="5904360" cy="7606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44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Актуальность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640" y="1052640"/>
            <a:ext cx="8352719" cy="5274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just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</a:t>
            </a:r>
            <a:r>
              <a:rPr lang="ru-RU" sz="2000" b="0" i="0" u="none" strike="noStrike" kern="1200" spc="0">
                <a:ln>
                  <a:noFill/>
                </a:ln>
                <a:solidFill>
                  <a:srgbClr val="333333"/>
                </a:solidFill>
                <a:latin typeface="Arial" pitchFamily="34"/>
                <a:ea typeface="Arial" pitchFamily="34"/>
                <a:cs typeface="Times New Roman" pitchFamily="18"/>
              </a:rPr>
              <a:t>Мяч по популярности занимает первое место в царстве  детской игры. Можно только удивляться, замечая какое  разнообразие  впечатлений и действий может давать малышу обычный мяч! Простейшие, на наш взрослый взгляд, действия в действительности оказываются исключительно полезны. Развивают наблюдательность, концентрацию внимания, чувства, движение и даже мышление. Мяч - это рука ребенка, развитие ее связано напрямую с развитием интеллекта. Он, как магнит, притягивает к себе детей, стимулируя их неуемную фантазию и двигательное творчество.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Times New Roman" pitchFamily="18"/>
              </a:rPr>
              <a:t>Подавляющее большинство игр с мячом имеет большой потенциал для социального развития, общения и взаимодействия. Разумеется, сам малыш может изобретать различные способы обращения с мячами, но участие и пример взрослого совершенно необходимы! Наш положительный, веселый настрой в совместной игре зажигает в малыше его собственную активность и стремление к самостоятельности.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52360" y="-189360"/>
            <a:ext cx="9396000" cy="7047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4"/>
          <p:cNvSpPr/>
          <p:nvPr/>
        </p:nvSpPr>
        <p:spPr>
          <a:xfrm>
            <a:off x="467640" y="260640"/>
            <a:ext cx="7920360" cy="106523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32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Первый этап:</a:t>
            </a:r>
            <a:br>
              <a:rPr lang="ru-RU" sz="32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</a:br>
            <a:r>
              <a:rPr lang="ru-RU" sz="32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Проблема проекта:</a:t>
            </a:r>
          </a:p>
        </p:txBody>
      </p:sp>
      <p:sp>
        <p:nvSpPr>
          <p:cNvPr id="4" name="Прямоугольник 5"/>
          <p:cNvSpPr/>
          <p:nvPr/>
        </p:nvSpPr>
        <p:spPr>
          <a:xfrm>
            <a:off x="395640" y="1700639"/>
            <a:ext cx="7848360" cy="46026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45000"/>
              <a:buFont typeface="Courier New" pitchFamily="49"/>
              <a:buChar char="o"/>
              <a:tabLst/>
            </a:pPr>
            <a:r>
              <a: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Дефицит движений у детей дошкольного возраста;</a:t>
            </a: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45000"/>
              <a:buFont typeface="Courier New" pitchFamily="49"/>
              <a:buChar char="o"/>
              <a:tabLst/>
            </a:pPr>
            <a:r>
              <a: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Не всегда удаётся сформировать у детей устойчивые двигательные навыки и потребность в здоровом образе жизни;</a:t>
            </a: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45000"/>
              <a:buFont typeface="Courier New" pitchFamily="49"/>
              <a:buChar char="o"/>
              <a:tabLst/>
            </a:pPr>
            <a:r>
              <a: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Поверхностный интерес родителей и детей к мячу, играм с ним</a:t>
            </a: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45000"/>
              <a:buFont typeface="Courier New" pitchFamily="49"/>
              <a:buChar char="o"/>
              <a:tabLst/>
            </a:pPr>
            <a:endParaRPr lang="ru-RU" sz="20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45000"/>
              <a:buFont typeface="Courier New" pitchFamily="49"/>
              <a:buChar char="o"/>
              <a:tabLst/>
            </a:pPr>
            <a:endParaRPr lang="ru-RU" sz="20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0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Times New Roman" pitchFamily="18"/>
              <a:cs typeface="Times New Roman" pitchFamily="18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0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0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0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0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0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Times New Roman" pitchFamily="18"/>
              </a:rPr>
              <a:t/>
            </a:r>
            <a:br>
              <a:rPr lang="ru-RU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 pitchFamily="18"/>
                <a:ea typeface="Microsoft YaHei" pitchFamily="2"/>
                <a:cs typeface="Times New Roman" pitchFamily="18"/>
              </a:rPr>
            </a:br>
            <a:endParaRPr lang="ru-RU" sz="2800" b="0" i="0" u="none" strike="noStrike" kern="1200" spc="0">
              <a:ln>
                <a:noFill/>
              </a:ln>
              <a:solidFill>
                <a:srgbClr val="000000"/>
              </a:solidFill>
              <a:latin typeface="Calibri" pitchFamily="18"/>
              <a:ea typeface="Microsoft YaHei" pitchFamily="2"/>
              <a:cs typeface="Times New Roman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287800" y="1052640"/>
            <a:ext cx="3827520" cy="639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0" tIns="45000" rIns="90000" bIns="45000" anchor="t" anchorCtr="0" compatLnSpc="0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36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ЦЕЛЬ ПРОЕКТА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639" y="2204999"/>
            <a:ext cx="7848360" cy="25282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just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4000" b="0" i="0" u="none" strike="noStrike" kern="1200" spc="0">
                <a:ln>
                  <a:noFill/>
                </a:ln>
                <a:solidFill>
                  <a:srgbClr val="333333"/>
                </a:solidFill>
                <a:latin typeface="Arial" pitchFamily="18"/>
                <a:ea typeface="Arial" pitchFamily="34"/>
                <a:cs typeface="Times New Roman" pitchFamily="18"/>
              </a:rPr>
              <a:t>Развитие стремления детей  разнообразно  использовать мяч в играх и физкультурных упражнениях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843640" y="620640"/>
            <a:ext cx="2885400" cy="577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ЗАДАЧИ: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639" y="1340640"/>
            <a:ext cx="7704360" cy="37479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1. Подобрать, изучить и проанализировать литературу по данному проекту.</a:t>
            </a:r>
            <a:b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2. Создать условия для проведения проекта.</a:t>
            </a:r>
            <a:b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3. Вызвать интерес у детей с помощью упражнений и игр с мячом.</a:t>
            </a:r>
            <a:b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4. </a:t>
            </a: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Arial" pitchFamily="34"/>
                <a:cs typeface="Times New Roman" pitchFamily="18"/>
              </a:rPr>
              <a:t>Познакомить детей с видами, свойствами мячей и вариантами их использования.</a:t>
            </a: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/>
            </a:r>
            <a:b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5. Формировать двигательные навыки с мячом.</a:t>
            </a:r>
            <a:b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6. </a:t>
            </a: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Arial" pitchFamily="34"/>
                <a:cs typeface="Times New Roman" pitchFamily="18"/>
              </a:rPr>
              <a:t>Развивать физические качества детей.</a:t>
            </a:r>
            <a: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/>
            </a:r>
            <a:br>
              <a: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endParaRPr lang="ru-RU" sz="24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67640" y="1556639"/>
            <a:ext cx="7956000" cy="143099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44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/>
            </a:r>
            <a:br>
              <a:rPr lang="ru-RU" sz="4400" b="1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</a:br>
            <a:endParaRPr lang="ru-RU" sz="4400" b="1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72840" y="692640"/>
            <a:ext cx="5866920" cy="577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0" tIns="45000" rIns="90000" bIns="45000" anchor="t" anchorCtr="0" compatLnSpc="0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ХАРАКТЕРИСТИКА ПРОЕКТА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640" y="1468080"/>
            <a:ext cx="8136720" cy="30765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По форме – познавательно-игровой</a:t>
            </a: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По типу – социальный</a:t>
            </a: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По виду – оздоровительный</a:t>
            </a:r>
          </a:p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По длительности – краткосрочный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Times New Roman" pitchFamily="18"/>
                <a:cs typeface="Times New Roman" pitchFamily="18"/>
              </a:rPr>
              <a:t> Участники-  дети старшего дошкольного  возраста , педагоги МАДОУ д/с №140, родители               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8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36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600"/>
              <a:t>                                          Третий этап</a:t>
            </a:r>
            <a:br>
              <a:rPr lang="ru-RU" sz="2600"/>
            </a:br>
            <a:r>
              <a:rPr lang="ru-RU" sz="2600"/>
              <a:t>                       </a:t>
            </a:r>
            <a:r>
              <a:rPr lang="ru-RU" sz="2200"/>
              <a:t>Предполагаемые результаты проекта</a:t>
            </a:r>
          </a:p>
        </p:txBody>
      </p:sp>
      <p:sp>
        <p:nvSpPr>
          <p:cNvPr id="4" name="Подзаголовок 3"/>
          <p:cNvSpPr txBox="1">
            <a:spLocks noGrp="1"/>
          </p:cNvSpPr>
          <p:nvPr>
            <p:ph type="subTitle" idx="4294967295"/>
          </p:nvPr>
        </p:nvSpPr>
        <p:spPr/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2000" b="1">
                <a:latin typeface="Times New Roman" pitchFamily="18"/>
                <a:cs typeface="Times New Roman" pitchFamily="18"/>
              </a:rPr>
              <a:t>Для детей: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1800">
                <a:latin typeface="Times New Roman" pitchFamily="18"/>
                <a:cs typeface="Times New Roman" pitchFamily="18"/>
              </a:rPr>
              <a:t>- обогащение знаний детей об истории возникновения мяча;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1800">
                <a:latin typeface="Times New Roman" pitchFamily="18"/>
                <a:cs typeface="Times New Roman" pitchFamily="18"/>
              </a:rPr>
              <a:t>-освоение детьми элементов спортивных игр с мячом;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1800">
                <a:latin typeface="Times New Roman" pitchFamily="18"/>
                <a:cs typeface="Times New Roman" pitchFamily="18"/>
              </a:rPr>
              <a:t>- пополнение словарного запаса детей спортивной терминологией;</a:t>
            </a:r>
          </a:p>
          <a:p>
            <a:pPr marL="0" lvl="0" indent="0" algn="ctr" hangingPunct="0">
              <a:spcAft>
                <a:spcPts val="0"/>
              </a:spcAft>
            </a:pPr>
            <a:r>
              <a:rPr lang="ru-RU" sz="1800">
                <a:latin typeface="Times New Roman" pitchFamily="18"/>
                <a:cs typeface="Times New Roman" pitchFamily="18"/>
              </a:rPr>
              <a:t>увлечённое использование мячей детьми в группе, в самостоятельной деятельности, на занятиях физкультурой;</a:t>
            </a:r>
          </a:p>
          <a:p>
            <a:pPr marL="0" lvl="0" indent="0" algn="ctr" hangingPunct="0">
              <a:spcAft>
                <a:spcPts val="0"/>
              </a:spcAft>
            </a:pPr>
            <a:r>
              <a:rPr lang="ru-RU" sz="1800">
                <a:latin typeface="Times New Roman" pitchFamily="18"/>
                <a:cs typeface="Times New Roman" pitchFamily="18"/>
              </a:rPr>
              <a:t>хорошие спортивные показатели работы с мячом.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endParaRPr lang="ru-RU" sz="1800">
              <a:latin typeface="Times New Roman" pitchFamily="18"/>
              <a:cs typeface="Times New Roman" pitchFamily="18"/>
            </a:endParaRP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2000" b="1">
                <a:latin typeface="Times New Roman" pitchFamily="18"/>
                <a:cs typeface="Times New Roman" pitchFamily="18"/>
              </a:rPr>
              <a:t>Для родителей: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1800">
                <a:latin typeface="Times New Roman" pitchFamily="18"/>
                <a:cs typeface="Times New Roman" pitchFamily="18"/>
              </a:rPr>
              <a:t>- информированность об истории мяча;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1800">
                <a:latin typeface="Times New Roman" pitchFamily="18"/>
                <a:cs typeface="Times New Roman" pitchFamily="18"/>
              </a:rPr>
              <a:t>- проявление интереса к занятиям физкультурой и спортом совместно с детьми;</a:t>
            </a:r>
          </a:p>
          <a:p>
            <a:pPr marL="0" lvl="0" indent="0" algn="ctr">
              <a:spcAft>
                <a:spcPts val="0"/>
              </a:spcAft>
            </a:pPr>
            <a:r>
              <a:rPr lang="ru-RU" sz="1800">
                <a:latin typeface="Times New Roman" pitchFamily="18"/>
                <a:cs typeface="Times New Roman" pitchFamily="18"/>
              </a:rPr>
              <a:t>участие в проекте</a:t>
            </a:r>
          </a:p>
          <a:p>
            <a:pPr marL="0" lvl="0" indent="0" algn="ctr">
              <a:spcAft>
                <a:spcPts val="0"/>
              </a:spcAft>
              <a:buNone/>
            </a:pPr>
            <a:r>
              <a:rPr lang="ru-RU" sz="1800">
                <a:latin typeface="Times New Roman" pitchFamily="18"/>
                <a:cs typeface="Times New Roman" pitchFamily="18"/>
              </a:rPr>
              <a:t>- желание родителей в дальнейшем обогатить дома спортивный уголок традиционными мячами;</a:t>
            </a:r>
          </a:p>
          <a:p>
            <a:pPr marL="0" lvl="0" indent="0" algn="ctr">
              <a:spcAft>
                <a:spcPts val="0"/>
              </a:spcAft>
            </a:pPr>
            <a:r>
              <a:rPr lang="ru-RU" sz="1800">
                <a:latin typeface="Times New Roman" pitchFamily="18"/>
                <a:cs typeface="Times New Roman" pitchFamily="18"/>
              </a:rPr>
              <a:t> становление культуры здорового образа жизни в семье.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3"/>
          <p:cNvSpPr/>
          <p:nvPr/>
        </p:nvSpPr>
        <p:spPr>
          <a:xfrm>
            <a:off x="539640" y="1124640"/>
            <a:ext cx="7920360" cy="364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just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45000"/>
              <a:buFont typeface="Courier New" pitchFamily="49"/>
              <a:buChar char="o"/>
              <a:tabLst/>
            </a:pPr>
            <a:r>
              <a:rPr lang="ru-RU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Times New Roman" pitchFamily="18"/>
                <a:ea typeface="Microsoft YaHei" pitchFamily="2"/>
                <a:cs typeface="Times New Roman" pitchFamily="18"/>
              </a:rPr>
              <a:t> </a:t>
            </a:r>
          </a:p>
        </p:txBody>
      </p:sp>
      <p:sp>
        <p:nvSpPr>
          <p:cNvPr id="4" name="Прямоугольник 5"/>
          <p:cNvSpPr/>
          <p:nvPr/>
        </p:nvSpPr>
        <p:spPr>
          <a:xfrm>
            <a:off x="691200" y="5481360"/>
            <a:ext cx="7992360" cy="45611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Подзаголовок 4"/>
          <p:cNvSpPr txBox="1">
            <a:spLocks noGrp="1"/>
          </p:cNvSpPr>
          <p:nvPr>
            <p:ph type="subTitle" idx="4294967295"/>
          </p:nvPr>
        </p:nvSpPr>
        <p:spPr>
          <a:xfrm>
            <a:off x="457200" y="273600"/>
            <a:ext cx="8229240" cy="5856479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>
              <a:spcAft>
                <a:spcPts val="0"/>
              </a:spcAft>
              <a:buNone/>
            </a:pPr>
            <a:r>
              <a:rPr lang="ru-RU" sz="2400" b="1">
                <a:latin typeface="Calibri" pitchFamily="18"/>
                <a:cs typeface="Times New Roman" pitchFamily="18"/>
              </a:rPr>
              <a:t>Четвёртый этап: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2400">
                <a:latin typeface="Times New Roman" pitchFamily="18"/>
                <a:cs typeface="Times New Roman" pitchFamily="18"/>
              </a:rPr>
              <a:t>          </a:t>
            </a:r>
            <a:r>
              <a:rPr lang="ru-RU" sz="2400" b="1">
                <a:latin typeface="Times New Roman" pitchFamily="18"/>
                <a:cs typeface="Times New Roman" pitchFamily="18"/>
              </a:rPr>
              <a:t>Презентация материалов проекта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2400">
                <a:latin typeface="Times New Roman" pitchFamily="18"/>
                <a:cs typeface="Times New Roman" pitchFamily="18"/>
              </a:rPr>
              <a:t>1. Выставка творческих работ детей :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2400">
                <a:latin typeface="Times New Roman" pitchFamily="18"/>
                <a:cs typeface="Times New Roman" pitchFamily="18"/>
              </a:rPr>
              <a:t>«Мой друг мяч»;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2400">
                <a:latin typeface="Times New Roman" pitchFamily="18"/>
                <a:cs typeface="Times New Roman" pitchFamily="18"/>
              </a:rPr>
              <a:t>2. Коллаж «Как мы играем дома»;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2400">
                <a:latin typeface="Times New Roman" pitchFamily="18"/>
                <a:cs typeface="Times New Roman" pitchFamily="18"/>
              </a:rPr>
              <a:t>3. Выставка мячей «Такие разные мячи»;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r>
              <a:rPr lang="ru-RU" sz="2400">
                <a:latin typeface="Times New Roman" pitchFamily="18"/>
                <a:cs typeface="Times New Roman" pitchFamily="18"/>
              </a:rPr>
              <a:t>4. Презентация проекта.</a:t>
            </a:r>
          </a:p>
          <a:p>
            <a:pPr marL="0" lvl="0" indent="0" algn="ctr" hangingPunct="0">
              <a:spcAft>
                <a:spcPts val="0"/>
              </a:spcAft>
              <a:buNone/>
            </a:pPr>
            <a:endParaRPr lang="ru-RU" sz="2400">
              <a:latin typeface="Times New Roman" pitchFamily="18"/>
              <a:cs typeface="Times New Roman" pitchFamily="18"/>
            </a:endParaRPr>
          </a:p>
          <a:p>
            <a:pPr marL="0" lvl="0" indent="0" algn="ctr" hangingPunct="0">
              <a:spcAft>
                <a:spcPts val="0"/>
              </a:spcAft>
              <a:buNone/>
            </a:pPr>
            <a:endParaRPr lang="ru-RU" sz="2400">
              <a:latin typeface="Times New Roman" pitchFamily="18"/>
              <a:cs typeface="Times New Roman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3"/>
          <p:cNvSpPr/>
          <p:nvPr/>
        </p:nvSpPr>
        <p:spPr>
          <a:xfrm>
            <a:off x="539640" y="908640"/>
            <a:ext cx="8280720" cy="6033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Прямоугольник 4"/>
          <p:cNvSpPr/>
          <p:nvPr/>
        </p:nvSpPr>
        <p:spPr>
          <a:xfrm>
            <a:off x="608760" y="4437000"/>
            <a:ext cx="8208720" cy="17974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Заголовок 4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000" b="1" u="sng"/>
              <a:t>                                               Презентация «Такие разные мячи</a:t>
            </a:r>
          </a:p>
        </p:txBody>
      </p:sp>
      <p:pic>
        <p:nvPicPr>
          <p:cNvPr id="6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60" y="1195560"/>
            <a:ext cx="9143640" cy="5140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3"/>
          <p:cNvSpPr/>
          <p:nvPr/>
        </p:nvSpPr>
        <p:spPr>
          <a:xfrm>
            <a:off x="539640" y="908640"/>
            <a:ext cx="8280720" cy="36565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Прямоугольник 4"/>
          <p:cNvSpPr/>
          <p:nvPr/>
        </p:nvSpPr>
        <p:spPr>
          <a:xfrm>
            <a:off x="608760" y="4437000"/>
            <a:ext cx="8208720" cy="17974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Заголовок 4"/>
          <p:cNvSpPr txBox="1">
            <a:spLocks noGrp="1"/>
          </p:cNvSpPr>
          <p:nvPr>
            <p:ph type="title" idx="4294967295"/>
          </p:nvPr>
        </p:nvSpPr>
        <p:spPr>
          <a:xfrm>
            <a:off x="503999" y="273600"/>
            <a:ext cx="8182440" cy="11448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400"/>
              <a:t>                          Бодрящая гимнастика «Ежики»</a:t>
            </a:r>
          </a:p>
        </p:txBody>
      </p:sp>
      <p:pic>
        <p:nvPicPr>
          <p:cNvPr id="6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852560" y="1113840"/>
            <a:ext cx="5131440" cy="51206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83640" y="304920"/>
            <a:ext cx="8136720" cy="8218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4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Calibri" pitchFamily="1"/>
              <a:cs typeface="Times New Roman" pitchFamily="18"/>
            </a:endParaRPr>
          </a:p>
          <a:p>
            <a:pPr marL="0" marR="0" lvl="0" indent="0" algn="l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4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Calibri" pitchFamily="1"/>
              <a:cs typeface="Times New Roman" pitchFamily="18"/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200" b="1"/>
              <a:t>                   ЛФК на фитболах и НОД по физкультуре с мячами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780560" y="1287359"/>
            <a:ext cx="5131440" cy="51206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3"/>
          <p:cNvSpPr/>
          <p:nvPr/>
        </p:nvSpPr>
        <p:spPr>
          <a:xfrm>
            <a:off x="683640" y="980640"/>
            <a:ext cx="8208720" cy="6390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  <a:p>
            <a:pPr marL="0" marR="0" lvl="0" indent="0" algn="just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Microsoft YaHei" pitchFamily="2"/>
              <a:cs typeface="Times New Roman" pitchFamily="18"/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200"/>
              <a:t>                               НОД по плаванию с мячами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49080" y="1421640"/>
            <a:ext cx="8005320" cy="3754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755639" y="764640"/>
            <a:ext cx="7992360" cy="8218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400" b="1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Calibri" pitchFamily="1"/>
              <a:cs typeface="Times New Roman" pitchFamily="18"/>
            </a:endParaRPr>
          </a:p>
          <a:p>
            <a:pPr marL="0" marR="0" lvl="0" indent="-456839" algn="ct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2400" b="0" i="0" u="none" strike="noStrike" kern="1200" spc="0">
              <a:ln>
                <a:noFill/>
              </a:ln>
              <a:solidFill>
                <a:srgbClr val="000000"/>
              </a:solidFill>
              <a:latin typeface="Times New Roman" pitchFamily="18"/>
              <a:ea typeface="Calibri" pitchFamily="1"/>
              <a:cs typeface="Times New Roman" pitchFamily="18"/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400" b="1"/>
              <a:t>                          Игры в режимные моменты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872000" y="1007999"/>
            <a:ext cx="5475959" cy="5464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755639" y="764640"/>
            <a:ext cx="7992360" cy="447948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2400" b="1"/>
              <a:t>                         Динамические паузы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225080" y="1249919"/>
            <a:ext cx="6853680" cy="40982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39640" y="764640"/>
            <a:ext cx="701640" cy="520956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/>
              <a:t>                                                                </a:t>
            </a:r>
            <a:r>
              <a:rPr lang="ru-RU" sz="2400"/>
              <a:t>    Выставки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422640" y="1168560"/>
            <a:ext cx="8458560" cy="42609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3"/>
          <p:cNvSpPr/>
          <p:nvPr/>
        </p:nvSpPr>
        <p:spPr>
          <a:xfrm>
            <a:off x="2267640" y="476640"/>
            <a:ext cx="5328360" cy="364679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Прямоугольник 4"/>
          <p:cNvSpPr/>
          <p:nvPr/>
        </p:nvSpPr>
        <p:spPr>
          <a:xfrm>
            <a:off x="4428000" y="3213000"/>
            <a:ext cx="4428720" cy="3337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ru-RU" sz="18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Заголовок 4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/>
              <a:t>                                                     </a:t>
            </a:r>
            <a:r>
              <a:rPr lang="ru-RU" sz="2400" b="1"/>
              <a:t>     Работа с родителями</a:t>
            </a:r>
          </a:p>
        </p:txBody>
      </p:sp>
      <p:pic>
        <p:nvPicPr>
          <p:cNvPr id="6" name="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88000" y="1897200"/>
            <a:ext cx="8794079" cy="379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9143640" cy="6857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791800" y="692640"/>
            <a:ext cx="3240000" cy="50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1"/>
          <p:cNvSpPr/>
          <p:nvPr/>
        </p:nvSpPr>
        <p:spPr>
          <a:xfrm>
            <a:off x="2084760" y="4379040"/>
            <a:ext cx="4973760" cy="13093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none" lIns="90000" tIns="45000" rIns="90000" bIns="45000" anchor="t" anchorCtr="0" compatLnSpc="0">
            <a:sp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ru-RU" sz="8000" b="0" i="1" u="none" strike="noStrike" kern="1200" spc="0">
                <a:ln>
                  <a:noFill/>
                </a:ln>
                <a:solidFill>
                  <a:srgbClr val="000000"/>
                </a:solidFill>
                <a:latin typeface="Verdana" pitchFamily="34"/>
                <a:ea typeface="Verdana" pitchFamily="1"/>
                <a:cs typeface="Verdana" pitchFamily="34"/>
              </a:rPr>
              <a:t>Спасибо!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ычны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бычный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бычный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318</Words>
  <Application>Microsoft Office PowerPoint</Application>
  <PresentationFormat>Экран (4:3)</PresentationFormat>
  <Paragraphs>64</Paragraphs>
  <Slides>18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Обычный</vt:lpstr>
      <vt:lpstr>Обычный 1</vt:lpstr>
      <vt:lpstr>Обычный 2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          Третий этап                        Предполагаемые результаты проекта</vt:lpstr>
      <vt:lpstr>Презентация PowerPoint</vt:lpstr>
      <vt:lpstr>                                               Презентация «Такие разные мячи</vt:lpstr>
      <vt:lpstr>                          Бодрящая гимнастика «Ежики»</vt:lpstr>
      <vt:lpstr>                   ЛФК на фитболах и НОД по физкультуре с мячами</vt:lpstr>
      <vt:lpstr>                               НОД по плаванию с мячами</vt:lpstr>
      <vt:lpstr>                          Игры в режимные моменты</vt:lpstr>
      <vt:lpstr>                         Динамические паузы</vt:lpstr>
      <vt:lpstr>                                                                    Выставки</vt:lpstr>
      <vt:lpstr>                                                          Работа с родителями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</cp:revision>
  <dcterms:modified xsi:type="dcterms:W3CDTF">2017-11-01T01:19:56Z</dcterms:modified>
</cp:coreProperties>
</file>