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7" r:id="rId3"/>
    <p:sldId id="260" r:id="rId4"/>
    <p:sldId id="264" r:id="rId5"/>
    <p:sldId id="263" r:id="rId6"/>
    <p:sldId id="270" r:id="rId7"/>
    <p:sldId id="273" r:id="rId8"/>
    <p:sldId id="269" r:id="rId9"/>
    <p:sldId id="279" r:id="rId10"/>
    <p:sldId id="278" r:id="rId11"/>
    <p:sldId id="276" r:id="rId12"/>
    <p:sldId id="275" r:id="rId13"/>
    <p:sldId id="280" r:id="rId14"/>
    <p:sldId id="262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864" y="-5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02056-29F9-475A-9602-EAF1B1B83EB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4B7F4-A3E5-4FF5-9611-FCEE3EBEB9E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1148317"/>
      </p:ext>
    </p:extLst>
  </p:cSld>
  <p:clrMapOvr>
    <a:masterClrMapping/>
  </p:clrMapOvr>
  <p:transition spd="med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02056-29F9-475A-9602-EAF1B1B83EB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4B7F4-A3E5-4FF5-9611-FCEE3EBEB9E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0522215"/>
      </p:ext>
    </p:extLst>
  </p:cSld>
  <p:clrMapOvr>
    <a:masterClrMapping/>
  </p:clrMapOvr>
  <p:transition spd="med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02056-29F9-475A-9602-EAF1B1B83EB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4B7F4-A3E5-4FF5-9611-FCEE3EBEB9E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6187800"/>
      </p:ext>
    </p:extLst>
  </p:cSld>
  <p:clrMapOvr>
    <a:masterClrMapping/>
  </p:clrMapOvr>
  <p:transition spd="med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02056-29F9-475A-9602-EAF1B1B83EB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4B7F4-A3E5-4FF5-9611-FCEE3EBEB9E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2603769"/>
      </p:ext>
    </p:extLst>
  </p:cSld>
  <p:clrMapOvr>
    <a:masterClrMapping/>
  </p:clrMapOvr>
  <p:transition spd="med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02056-29F9-475A-9602-EAF1B1B83EB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4B7F4-A3E5-4FF5-9611-FCEE3EBEB9E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9836564"/>
      </p:ext>
    </p:extLst>
  </p:cSld>
  <p:clrMapOvr>
    <a:masterClrMapping/>
  </p:clrMapOvr>
  <p:transition spd="med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02056-29F9-475A-9602-EAF1B1B83EB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4B7F4-A3E5-4FF5-9611-FCEE3EBEB9E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206793"/>
      </p:ext>
    </p:extLst>
  </p:cSld>
  <p:clrMapOvr>
    <a:masterClrMapping/>
  </p:clrMapOvr>
  <p:transition spd="med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02056-29F9-475A-9602-EAF1B1B83EB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4B7F4-A3E5-4FF5-9611-FCEE3EBEB9E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6690605"/>
      </p:ext>
    </p:extLst>
  </p:cSld>
  <p:clrMapOvr>
    <a:masterClrMapping/>
  </p:clrMapOvr>
  <p:transition spd="med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02056-29F9-475A-9602-EAF1B1B83EB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4B7F4-A3E5-4FF5-9611-FCEE3EBEB9E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7244307"/>
      </p:ext>
    </p:extLst>
  </p:cSld>
  <p:clrMapOvr>
    <a:masterClrMapping/>
  </p:clrMapOvr>
  <p:transition spd="med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02056-29F9-475A-9602-EAF1B1B83EB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4B7F4-A3E5-4FF5-9611-FCEE3EBEB9E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1774761"/>
      </p:ext>
    </p:extLst>
  </p:cSld>
  <p:clrMapOvr>
    <a:masterClrMapping/>
  </p:clrMapOvr>
  <p:transition spd="med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02056-29F9-475A-9602-EAF1B1B83EB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4B7F4-A3E5-4FF5-9611-FCEE3EBEB9E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9608100"/>
      </p:ext>
    </p:extLst>
  </p:cSld>
  <p:clrMapOvr>
    <a:masterClrMapping/>
  </p:clrMapOvr>
  <p:transition spd="med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02056-29F9-475A-9602-EAF1B1B83EB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4B7F4-A3E5-4FF5-9611-FCEE3EBEB9E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5984090"/>
      </p:ext>
    </p:extLst>
  </p:cSld>
  <p:clrMapOvr>
    <a:masterClrMapping/>
  </p:clrMapOvr>
  <p:transition spd="med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02056-29F9-475A-9602-EAF1B1B83EB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4B7F4-A3E5-4FF5-9611-FCEE3EBEB9E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5632909"/>
      </p:ext>
    </p:extLst>
  </p:cSld>
  <p:clrMapOvr>
    <a:masterClrMapping/>
  </p:clrMapOvr>
  <p:transition spd="med"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02056-29F9-475A-9602-EAF1B1B83EB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4B7F4-A3E5-4FF5-9611-FCEE3EBEB9E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3532779"/>
      </p:ext>
    </p:extLst>
  </p:cSld>
  <p:clrMapOvr>
    <a:masterClrMapping/>
  </p:clrMapOvr>
  <p:transition spd="med"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02056-29F9-475A-9602-EAF1B1B83EB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4B7F4-A3E5-4FF5-9611-FCEE3EBEB9E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5391243"/>
      </p:ext>
    </p:extLst>
  </p:cSld>
  <p:clrMapOvr>
    <a:masterClrMapping/>
  </p:clrMapOvr>
  <p:transition spd="med">
    <p:circl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02056-29F9-475A-9602-EAF1B1B83EB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4B7F4-A3E5-4FF5-9611-FCEE3EBEB9E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8832828"/>
      </p:ext>
    </p:extLst>
  </p:cSld>
  <p:clrMapOvr>
    <a:masterClrMapping/>
  </p:clrMapOvr>
  <p:transition spd="med">
    <p:circl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02056-29F9-475A-9602-EAF1B1B83EB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4B7F4-A3E5-4FF5-9611-FCEE3EBEB9E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3215302"/>
      </p:ext>
    </p:extLst>
  </p:cSld>
  <p:clrMapOvr>
    <a:masterClrMapping/>
  </p:clrMapOvr>
  <p:transition spd="med">
    <p:circl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02056-29F9-475A-9602-EAF1B1B83EB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4B7F4-A3E5-4FF5-9611-FCEE3EBEB9E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5546735"/>
      </p:ext>
    </p:extLst>
  </p:cSld>
  <p:clrMapOvr>
    <a:masterClrMapping/>
  </p:clrMapOvr>
  <p:transition spd="med">
    <p:circl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02056-29F9-475A-9602-EAF1B1B83EB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4B7F4-A3E5-4FF5-9611-FCEE3EBEB9E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2450423"/>
      </p:ext>
    </p:extLst>
  </p:cSld>
  <p:clrMapOvr>
    <a:masterClrMapping/>
  </p:clrMapOvr>
  <p:transition spd="med">
    <p:circl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02056-29F9-475A-9602-EAF1B1B83EB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4B7F4-A3E5-4FF5-9611-FCEE3EBEB9E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8030627"/>
      </p:ext>
    </p:extLst>
  </p:cSld>
  <p:clrMapOvr>
    <a:masterClrMapping/>
  </p:clrMapOvr>
  <p:transition spd="med">
    <p:circl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02056-29F9-475A-9602-EAF1B1B83EB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4B7F4-A3E5-4FF5-9611-FCEE3EBEB9E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8086562"/>
      </p:ext>
    </p:extLst>
  </p:cSld>
  <p:clrMapOvr>
    <a:masterClrMapping/>
  </p:clrMapOvr>
  <p:transition spd="med">
    <p:circl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02056-29F9-475A-9602-EAF1B1B83EB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4B7F4-A3E5-4FF5-9611-FCEE3EBEB9E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8639557"/>
      </p:ext>
    </p:extLst>
  </p:cSld>
  <p:clrMapOvr>
    <a:masterClrMapping/>
  </p:clrMapOvr>
  <p:transition spd="med">
    <p:circl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02056-29F9-475A-9602-EAF1B1B83EB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4B7F4-A3E5-4FF5-9611-FCEE3EBEB9E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9691337"/>
      </p:ext>
    </p:extLst>
  </p:cSld>
  <p:clrMapOvr>
    <a:masterClrMapping/>
  </p:clrMapOvr>
  <p:transition spd="med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202056-29F9-475A-9602-EAF1B1B83EB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34B7F4-A3E5-4FF5-9611-FCEE3EBEB9E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0678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202056-29F9-475A-9602-EAF1B1B83EB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01.11.2017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34B7F4-A3E5-4FF5-9611-FCEE3EBEB9E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1847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3999" cy="6862288"/>
          </a:xfrm>
          <a:prstGeom prst="rect">
            <a:avLst/>
          </a:prstGeom>
        </p:spPr>
      </p:pic>
      <p:pic>
        <p:nvPicPr>
          <p:cNvPr id="5" name="Рисунок 4" descr="2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576" y="3645024"/>
            <a:ext cx="4095736" cy="3071802"/>
          </a:xfrm>
          <a:prstGeom prst="rect">
            <a:avLst/>
          </a:prstGeom>
        </p:spPr>
      </p:pic>
      <p:sp>
        <p:nvSpPr>
          <p:cNvPr id="6" name="Заголовок 1"/>
          <p:cNvSpPr>
            <a:spLocks noGrp="1"/>
          </p:cNvSpPr>
          <p:nvPr>
            <p:ph type="ctrTitle"/>
          </p:nvPr>
        </p:nvSpPr>
        <p:spPr>
          <a:xfrm>
            <a:off x="899592" y="1772816"/>
            <a:ext cx="7772400" cy="1470025"/>
          </a:xfrm>
        </p:spPr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5400" b="1" i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Читаем – играючи,</a:t>
            </a:r>
            <a:br>
              <a:rPr lang="ru-RU" sz="5400" b="1" i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играем - </a:t>
            </a:r>
            <a:r>
              <a:rPr lang="ru-RU" sz="5400" b="1" i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читаючи</a:t>
            </a:r>
            <a:endParaRPr lang="ru-RU" sz="5400" b="1" i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148064" y="4293096"/>
            <a:ext cx="370790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Подготовила:</a:t>
            </a:r>
          </a:p>
          <a:p>
            <a:pPr algn="ctr"/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воспитатель 1 категории</a:t>
            </a:r>
          </a:p>
          <a:p>
            <a:pPr algn="ctr"/>
            <a:endParaRPr lang="ru-RU" sz="20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ЕДЕМСКАЯ </a:t>
            </a:r>
          </a:p>
          <a:p>
            <a:pPr algn="ctr"/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НАТАЛЬЯ  РАФАИЛОВНА</a:t>
            </a:r>
            <a:endParaRPr lang="ru-RU" sz="900" b="1" dirty="0">
              <a:solidFill>
                <a:srgbClr val="0070C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404664"/>
            <a:ext cx="85689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МАДОУ г. Хабаровска </a:t>
            </a:r>
            <a:endParaRPr lang="ru-RU" sz="24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Детский сад комбинированного вида </a:t>
            </a: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140</a:t>
            </a: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1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7969239"/>
      </p:ext>
    </p:extLst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288"/>
            <a:ext cx="9143999" cy="686228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8229600" cy="875733"/>
          </a:xfrm>
        </p:spPr>
        <p:txBody>
          <a:bodyPr>
            <a:no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Значение чтения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199" y="980728"/>
            <a:ext cx="8291265" cy="2664296"/>
          </a:xfrm>
        </p:spPr>
        <p:txBody>
          <a:bodyPr>
            <a:normAutofit/>
          </a:bodyPr>
          <a:lstStyle/>
          <a:p>
            <a:pPr marL="0" lv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b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Чтение</a:t>
            </a:r>
            <a:r>
              <a:rPr lang="ru-RU" sz="2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 – основное средство обучения, инструмент познания окружающего мира. Несмотря на появление новых средств массовой информации </a:t>
            </a:r>
            <a:r>
              <a:rPr lang="ru-RU" sz="2400" b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значение чтения в жизни</a:t>
            </a:r>
            <a:r>
              <a:rPr lang="ru-RU" sz="2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 людей по-прежнему огромно. </a:t>
            </a:r>
            <a:endParaRPr lang="ru-RU" dirty="0"/>
          </a:p>
        </p:txBody>
      </p:sp>
      <p:pic>
        <p:nvPicPr>
          <p:cNvPr id="2052" name="Picture 4" descr="C:\Users\1\Desktop\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924944"/>
            <a:ext cx="3528392" cy="2855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39552" y="3068960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ru-RU" sz="2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Читающие дети не просто знают больше своих сверстников, но и становятся более успешными в школе и быстрее запоминают, а также усваивают новую информацию</a:t>
            </a:r>
            <a:endParaRPr lang="ru-RU" sz="2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849" y="404665"/>
            <a:ext cx="587823" cy="6638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404665"/>
            <a:ext cx="592137" cy="66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9941415"/>
      </p:ext>
    </p:extLst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144"/>
            <a:ext cx="9143999" cy="6862288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9596" y="472612"/>
            <a:ext cx="8316860" cy="5653552"/>
          </a:xfrm>
        </p:spPr>
        <p:txBody>
          <a:bodyPr>
            <a:noAutofit/>
          </a:bodyPr>
          <a:lstStyle/>
          <a:p>
            <a:pPr marL="92075" indent="268288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0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Применение игр </a:t>
            </a:r>
            <a:r>
              <a:rPr lang="ru-RU" sz="2000" dirty="0" err="1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В.Воскобовича</a:t>
            </a:r>
            <a:r>
              <a:rPr lang="ru-RU" sz="20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как </a:t>
            </a:r>
            <a:r>
              <a:rPr lang="ru-RU" sz="20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одного из наиболее продуктивных средств обучения </a:t>
            </a:r>
            <a:r>
              <a:rPr lang="ru-RU" sz="20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позволяет </a:t>
            </a:r>
            <a:r>
              <a:rPr lang="ru-RU" sz="20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учить детей весело, радостно и без принуждения</a:t>
            </a:r>
            <a:r>
              <a:rPr lang="ru-RU" sz="20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92075" indent="268288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0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Использование игрового материала помогает </a:t>
            </a:r>
            <a:r>
              <a:rPr lang="ru-RU" sz="20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организовать деятельность </a:t>
            </a:r>
            <a:r>
              <a:rPr lang="ru-RU" sz="20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ребёнка, </a:t>
            </a:r>
            <a:r>
              <a:rPr lang="ru-RU" sz="20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обогащает его новыми сведениями, активизирует мыслительную деятельность, внимание, а главное, стимулирует речь. </a:t>
            </a:r>
          </a:p>
          <a:p>
            <a:pPr marL="92075" indent="268288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0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Любую игру </a:t>
            </a:r>
            <a:r>
              <a:rPr lang="ru-RU" sz="2000" dirty="0" err="1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В.Воскобовича</a:t>
            </a:r>
            <a:r>
              <a:rPr lang="ru-RU" sz="20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можно применять в различных вариантах, обновляя речевой материал и включая в неё дидактический материал для формирования основ грамоты </a:t>
            </a:r>
            <a:r>
              <a:rPr lang="ru-RU" sz="2000" dirty="0" err="1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разноуровневого</a:t>
            </a:r>
            <a:r>
              <a:rPr lang="ru-RU" sz="20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характера.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9980" y="4725144"/>
            <a:ext cx="4364037" cy="1868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1632149"/>
      </p:ext>
    </p:extLst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144"/>
            <a:ext cx="9143999" cy="6862288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94068" y="559794"/>
            <a:ext cx="4432576" cy="5893541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Каждый день отмечаем день рожденье буквы </a:t>
            </a: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 ее порядковому номеру в алфавите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3" name="Picture 3" descr="C:\Users\1\Downloads\20170601_15521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319"/>
          <a:stretch/>
        </p:blipFill>
        <p:spPr bwMode="auto">
          <a:xfrm>
            <a:off x="247401" y="411233"/>
            <a:ext cx="3789738" cy="6042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70" b="4076"/>
          <a:stretch/>
        </p:blipFill>
        <p:spPr bwMode="auto">
          <a:xfrm>
            <a:off x="4052344" y="2386211"/>
            <a:ext cx="4687527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0535714"/>
      </p:ext>
    </p:extLst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144"/>
            <a:ext cx="9143999" cy="6862288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12671" y="332656"/>
            <a:ext cx="8072494" cy="1130468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ru-RU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Коврограф</a:t>
            </a: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«Ларчик»</a:t>
            </a:r>
          </a:p>
          <a:p>
            <a:pPr algn="ctr">
              <a:buNone/>
            </a:pP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 день рожденье гласных букв приходят клоуны Арлекин, </a:t>
            </a:r>
            <a:r>
              <a:rPr lang="ru-RU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Урлекин</a:t>
            </a: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и др. Прозрачная буква.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1\Desktop\ФОТО для презентации Рафаиловна\IMG_231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73928"/>
            <a:ext cx="4416491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53" t="3253"/>
          <a:stretch/>
        </p:blipFill>
        <p:spPr bwMode="auto">
          <a:xfrm>
            <a:off x="4788024" y="1573928"/>
            <a:ext cx="4014216" cy="3432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 descr="C:\Users\1\Desktop\ФОТО для презентации Рафаиловна\IMG_2846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53"/>
          <a:stretch/>
        </p:blipFill>
        <p:spPr bwMode="auto">
          <a:xfrm>
            <a:off x="3417177" y="4773902"/>
            <a:ext cx="2234943" cy="2038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0943039"/>
      </p:ext>
    </p:extLst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144"/>
            <a:ext cx="9143999" cy="6862288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5752" y="210300"/>
            <a:ext cx="8072494" cy="986452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Букву именинницу ищем в лабиринтах букв (</a:t>
            </a:r>
            <a:r>
              <a:rPr lang="ru-RU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игровизор</a:t>
            </a: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196752"/>
            <a:ext cx="7380311" cy="5535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3933439"/>
      </p:ext>
    </p:extLst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144"/>
            <a:ext cx="9143999" cy="6862288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332656"/>
            <a:ext cx="8072494" cy="698420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«ТЕРЕМКИ»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1\Desktop\ФОТО для презентации Рафаиловна\IMG_286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908720"/>
            <a:ext cx="432048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1\Desktop\ФОТО для презентации Рафаиловна\IMG_287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753037"/>
            <a:ext cx="3959422" cy="2969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1\Desktop\ФОТО для презентации Рафаиловна\IMG_286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717032"/>
            <a:ext cx="3995936" cy="2996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0943039"/>
      </p:ext>
    </p:extLst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144"/>
            <a:ext cx="9143999" cy="6862288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5752" y="188640"/>
            <a:ext cx="8072494" cy="1296144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sz="31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Серия «ЭРУДИТ» </a:t>
            </a:r>
          </a:p>
          <a:p>
            <a:pPr algn="ctr">
              <a:buNone/>
            </a:pPr>
            <a:r>
              <a:rPr lang="ru-RU" sz="31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(«РОМАШКА», «ЯБЛОНЬКА», «СНЕГОВИК», «КОРАБЛИК»</a:t>
            </a: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2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556792"/>
            <a:ext cx="6894961" cy="5171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3262212"/>
      </p:ext>
    </p:extLst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144"/>
            <a:ext cx="9143999" cy="6862288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5752" y="332656"/>
            <a:ext cx="8072494" cy="842436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ru-RU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Геоконт</a:t>
            </a: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АЛФАВИТ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24744"/>
            <a:ext cx="4200467" cy="315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870938"/>
            <a:ext cx="5091155" cy="3818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3262212"/>
      </p:ext>
    </p:extLst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144"/>
            <a:ext cx="9143999" cy="6862288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5752" y="404664"/>
            <a:ext cx="8072494" cy="792088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Знаковые конструкторы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C:\Users\1\Desktop\ФОТО для презентации Рафаиловна\IMG_296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01" y="1196752"/>
            <a:ext cx="4416491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1\Desktop\ФОТО для презентации Рафаиловна\IMG_296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453" y="4475187"/>
            <a:ext cx="2742499" cy="2056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9" y="2348880"/>
            <a:ext cx="4383663" cy="32877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3933439"/>
      </p:ext>
    </p:extLst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144"/>
            <a:ext cx="9143999" cy="6862288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34405" y="404664"/>
            <a:ext cx="8072494" cy="986452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Конструктор букв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3" name="Picture 3" descr="C:\Users\1\Desktop\ФОТО для презентации Рафаиловна\IMG_297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412776"/>
            <a:ext cx="3419872" cy="2564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C:\Users\1\Desktop\ФОТО для презентации Рафаиловна\IMG_298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31615"/>
            <a:ext cx="3672408" cy="2754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 descr="C:\Users\1\Desktop\ФОТО для презентации Рафаиловна\IMG_298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031615"/>
            <a:ext cx="3653644" cy="2740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3933439"/>
      </p:ext>
    </p:extLst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144"/>
            <a:ext cx="9143999" cy="6862288"/>
          </a:xfrm>
          <a:prstGeom prst="rect">
            <a:avLst/>
          </a:prstGeom>
        </p:spPr>
      </p:pic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13592"/>
            <a:ext cx="8208912" cy="6156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7702523"/>
      </p:ext>
    </p:extLst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-171400"/>
            <a:ext cx="9143999" cy="686228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4221088"/>
            <a:ext cx="7632848" cy="1426344"/>
          </a:xfr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60648"/>
            <a:ext cx="5280587" cy="396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5226232"/>
      </p:ext>
    </p:extLst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192</Words>
  <Application>Microsoft Office PowerPoint</Application>
  <PresentationFormat>Экран (4:3)</PresentationFormat>
  <Paragraphs>25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13</vt:i4>
      </vt:variant>
    </vt:vector>
  </HeadingPairs>
  <TitlesOfParts>
    <vt:vector size="15" baseType="lpstr">
      <vt:lpstr>1_Тема Office</vt:lpstr>
      <vt:lpstr>Тема Office</vt:lpstr>
      <vt:lpstr>Читаем – играючи, играем - читаючи</vt:lpstr>
      <vt:lpstr>Значение чтения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Company>*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Читаем – играючи, играем - читаючи</dc:title>
  <dc:creator>1</dc:creator>
  <cp:lastModifiedBy>User</cp:lastModifiedBy>
  <cp:revision>22</cp:revision>
  <dcterms:created xsi:type="dcterms:W3CDTF">2017-06-01T04:20:59Z</dcterms:created>
  <dcterms:modified xsi:type="dcterms:W3CDTF">2017-11-01T01:15:37Z</dcterms:modified>
</cp:coreProperties>
</file>