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65" r:id="rId2"/>
    <p:sldId id="273" r:id="rId3"/>
    <p:sldId id="257" r:id="rId4"/>
    <p:sldId id="277" r:id="rId5"/>
    <p:sldId id="258" r:id="rId6"/>
    <p:sldId id="275" r:id="rId7"/>
    <p:sldId id="280" r:id="rId8"/>
    <p:sldId id="279" r:id="rId9"/>
    <p:sldId id="281" r:id="rId10"/>
    <p:sldId id="262" r:id="rId11"/>
    <p:sldId id="278" r:id="rId12"/>
    <p:sldId id="267" r:id="rId13"/>
    <p:sldId id="266" r:id="rId14"/>
    <p:sldId id="268" r:id="rId15"/>
    <p:sldId id="269" r:id="rId16"/>
    <p:sldId id="270" r:id="rId17"/>
    <p:sldId id="271" r:id="rId18"/>
    <p:sldId id="274" r:id="rId19"/>
    <p:sldId id="272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70" autoAdjust="0"/>
    <p:restoredTop sz="94660"/>
  </p:normalViewPr>
  <p:slideViewPr>
    <p:cSldViewPr>
      <p:cViewPr varScale="1">
        <p:scale>
          <a:sx n="110" d="100"/>
          <a:sy n="110" d="100"/>
        </p:scale>
        <p:origin x="-160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F19271-C494-4CA3-A68D-7DD9DF3A6C4A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8CEADC-1F07-4C5E-B4EA-35CFA234A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699CB88-5E1A-4FAC-892A-60949ACB1F6F}" type="datetimeFigureOut">
              <a:rPr lang="en-US" smtClean="0"/>
              <a:pPr/>
              <a:t>6/23/2017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1974DF9-AD47-4691-BA21-BBFCE3637A9A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F19271-C494-4CA3-A68D-7DD9DF3A6C4A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8CEADC-1F07-4C5E-B4EA-35CFA234A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F19271-C494-4CA3-A68D-7DD9DF3A6C4A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8CEADC-1F07-4C5E-B4EA-35CFA234A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F19271-C494-4CA3-A68D-7DD9DF3A6C4A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8CEADC-1F07-4C5E-B4EA-35CFA234A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F19271-C494-4CA3-A68D-7DD9DF3A6C4A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8CEADC-1F07-4C5E-B4EA-35CFA234A8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F19271-C494-4CA3-A68D-7DD9DF3A6C4A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8CEADC-1F07-4C5E-B4EA-35CFA234A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F19271-C494-4CA3-A68D-7DD9DF3A6C4A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8CEADC-1F07-4C5E-B4EA-35CFA234A8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F19271-C494-4CA3-A68D-7DD9DF3A6C4A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8CEADC-1F07-4C5E-B4EA-35CFA234A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EF19271-C494-4CA3-A68D-7DD9DF3A6C4A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08CEADC-1F07-4C5E-B4EA-35CFA234A80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EF19271-C494-4CA3-A68D-7DD9DF3A6C4A}" type="datetimeFigureOut">
              <a:rPr lang="ru-RU" smtClean="0"/>
              <a:pPr/>
              <a:t>23.06.2017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08CEADC-1F07-4C5E-B4EA-35CFA234A8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aborneva\&#1056;&#1072;&#1073;&#1086;&#1095;&#1080;&#1081;%20&#1089;&#1090;&#1086;&#1083;\&#1055;&#1088;&#1077;&#1079;&#1077;&#1085;&#1090;&#1072;&#1094;&#1080;&#1103;%20&#1074;&#1077;&#1088;&#1093;&#1086;&#1090;&#1091;&#1088;&#1086;&#1074;&#1072;\&#1052;&#1091;&#1079;&#1099;&#1082;&#1072;%20&#1076;&#1083;&#1103;%20&#1087;&#1088;&#1077;&#1079;&#1077;&#1085;&#1090;&#1072;&#1094;&#1080;&#1080;%20-%20(Star%20Driver%20OST).mp3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ru.wikipedia.org/wiki/%D0%A5%D0%B0%D0%B1%D0%B0%D1%80%D0%BE%D0%B2,_%D0%95%D1%80%D0%BE%D1%84%D0%B5%D0%B9_%D0%9F%D0%B0%D0%B2%D0%BB%D0%BE%D0%B2%D0%B8%D1%87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x_9509a613.jpg" TargetMode="External"/><Relationship Id="rId2" Type="http://schemas.openxmlformats.org/officeDocument/2006/relationships/hyperlink" Target="&#1071;&#769;&#1082;&#1086;&#1074;%20&#1042;&#1072;&#1089;&#1080;&#769;&#1083;&#1100;&#1077;&#1074;&#1080;&#1095;%20&#1044;&#1100;&#1103;&#1095;&#1077;&#769;&#1085;&#1082;&#1086;.doc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ru.wikipedia.org/wiki/%D0%93%D0%BE%D1%80%D0%BE%D0%B4_%D0%B2%D0%BE%D0%B8%D0%BD%D1%81%D0%BA%D0%BE%D0%B9_%D1%81%D0%BB%D0%B0%D0%B2%D1%8B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ru.wikipedia.org/wiki/%D1%EF%E0%F1%EE-%CF%F0%E5%EE%E1%F0%E0%E6%E5%ED%F1%EA%E8%E9_%F1%EE%E1%EE%F0_(%D5%E0%E1%E0%F0%EE%E2%F1%EA)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khabarovskadm.ru/local_adm/sovecshatelnyie_i_kollegialnye_organy/sovet_pochetnykh_grazhdan_pri_mere_goroda/pochetnye_grazhdane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&#1052;&#1080;&#1093;&#1072;&#1080;&#1083;%20&#1055;&#1072;&#1074;&#1083;&#1086;&#1074;&#1080;&#1095;%20&#1058;&#1080;&#1093;&#1084;&#1077;&#1085;&#1077;&#1074;.doc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habarovskadm.ru/" TargetMode="External"/><Relationship Id="rId2" Type="http://schemas.openxmlformats.org/officeDocument/2006/relationships/hyperlink" Target="http://ru.wikipedia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428596" y="285728"/>
            <a:ext cx="5357850" cy="192882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Этот край не для робких,</a:t>
            </a:r>
            <a:br>
              <a:rPr lang="ru-RU" sz="2800" b="1" dirty="0" smtClean="0"/>
            </a:br>
            <a:r>
              <a:rPr lang="ru-RU" sz="2800" b="1" dirty="0" smtClean="0"/>
              <a:t>и суров он, и труден.</a:t>
            </a:r>
            <a:br>
              <a:rPr lang="ru-RU" sz="2800" b="1" dirty="0" smtClean="0"/>
            </a:br>
            <a:r>
              <a:rPr lang="ru-RU" sz="2800" b="1" dirty="0" smtClean="0"/>
              <a:t>Но какие здесь сопки!</a:t>
            </a:r>
            <a:br>
              <a:rPr lang="ru-RU" sz="2800" b="1" dirty="0" smtClean="0"/>
            </a:br>
            <a:r>
              <a:rPr lang="ru-RU" sz="2800" b="1" dirty="0" smtClean="0"/>
              <a:t>И какие здесь люди!</a:t>
            </a:r>
            <a:br>
              <a:rPr lang="ru-RU" sz="2800" b="1" dirty="0" smtClean="0"/>
            </a:br>
            <a:r>
              <a:rPr lang="ru-RU" sz="2800" b="1" dirty="0" err="1" smtClean="0"/>
              <a:t>Кухтина</a:t>
            </a:r>
            <a:r>
              <a:rPr lang="ru-RU" sz="2800" b="1" dirty="0" smtClean="0"/>
              <a:t> А.</a:t>
            </a:r>
            <a:endParaRPr lang="ru-RU" sz="2800" b="1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500694" y="3429000"/>
            <a:ext cx="3429024" cy="3214710"/>
          </a:xfrm>
        </p:spPr>
        <p:txBody>
          <a:bodyPr>
            <a:normAutofit/>
          </a:bodyPr>
          <a:lstStyle/>
          <a:p>
            <a:endParaRPr lang="ru-RU" dirty="0" smtClean="0"/>
          </a:p>
        </p:txBody>
      </p:sp>
      <p:sp>
        <p:nvSpPr>
          <p:cNvPr id="6" name="TextBox 5"/>
          <p:cNvSpPr txBox="1"/>
          <p:nvPr/>
        </p:nvSpPr>
        <p:spPr>
          <a:xfrm rot="20771472">
            <a:off x="118043" y="2497363"/>
            <a:ext cx="8973900" cy="7078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FF0000"/>
                </a:solidFill>
              </a:rPr>
              <a:t>Их жизнью и делами мы гордимся!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404664"/>
            <a:ext cx="3580952" cy="57142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 rot="408461">
            <a:off x="3571660" y="576967"/>
            <a:ext cx="5596685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ru-RU" sz="2400" b="1" i="1" dirty="0" smtClean="0">
                <a:ln/>
                <a:solidFill>
                  <a:schemeClr val="accent4"/>
                </a:solidFill>
              </a:rPr>
              <a:t>И </a:t>
            </a:r>
            <a:r>
              <a:rPr lang="ru-RU" sz="2400" b="1" i="1" dirty="0">
                <a:ln/>
                <a:solidFill>
                  <a:schemeClr val="accent4"/>
                </a:solidFill>
              </a:rPr>
              <a:t>плеск амурских волн, и предков боль,</a:t>
            </a:r>
          </a:p>
          <a:p>
            <a:r>
              <a:rPr lang="ru-RU" sz="2400" b="1" i="1" dirty="0">
                <a:ln/>
                <a:solidFill>
                  <a:schemeClr val="accent4"/>
                </a:solidFill>
              </a:rPr>
              <a:t>И земляки, открытые, как дети,</a:t>
            </a:r>
          </a:p>
          <a:p>
            <a:r>
              <a:rPr lang="ru-RU" sz="2400" b="1" i="1" dirty="0">
                <a:ln/>
                <a:solidFill>
                  <a:schemeClr val="accent4"/>
                </a:solidFill>
              </a:rPr>
              <a:t>И это все, единственный на свете,</a:t>
            </a:r>
          </a:p>
          <a:p>
            <a:r>
              <a:rPr lang="ru-RU" sz="2400" b="1" i="1" dirty="0">
                <a:ln/>
                <a:solidFill>
                  <a:schemeClr val="accent4"/>
                </a:solidFill>
              </a:rPr>
              <a:t>Хабаровск мой, я назову тобой</a:t>
            </a:r>
            <a:r>
              <a:rPr lang="ru-RU" sz="2400" b="1" i="1" dirty="0" smtClean="0">
                <a:ln/>
                <a:solidFill>
                  <a:schemeClr val="accent4"/>
                </a:solidFill>
              </a:rPr>
              <a:t>.</a:t>
            </a:r>
          </a:p>
          <a:p>
            <a:r>
              <a:rPr lang="ru-RU" sz="2400" b="1" i="1" dirty="0" smtClean="0">
                <a:ln/>
                <a:solidFill>
                  <a:schemeClr val="accent4"/>
                </a:solidFill>
              </a:rPr>
              <a:t>                                                  </a:t>
            </a:r>
            <a:r>
              <a:rPr lang="ru-RU" sz="2400" b="1" i="1" dirty="0" err="1" smtClean="0">
                <a:ln/>
                <a:solidFill>
                  <a:schemeClr val="accent4"/>
                </a:solidFill>
              </a:rPr>
              <a:t>Миланич</a:t>
            </a:r>
            <a:r>
              <a:rPr lang="ru-RU" sz="2400" b="1" i="1" dirty="0" smtClean="0">
                <a:ln/>
                <a:solidFill>
                  <a:schemeClr val="accent4"/>
                </a:solidFill>
              </a:rPr>
              <a:t> Л.</a:t>
            </a:r>
            <a:endParaRPr lang="ru-RU" sz="2400" b="1" i="1" dirty="0">
              <a:ln/>
              <a:solidFill>
                <a:schemeClr val="accent4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63888" y="3068960"/>
            <a:ext cx="48965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/>
              <a:t>Хабаровск </a:t>
            </a:r>
            <a:endParaRPr lang="ru-RU" sz="3200" b="1" dirty="0" smtClean="0"/>
          </a:p>
          <a:p>
            <a:pPr algn="ctr"/>
            <a:r>
              <a:rPr lang="ru-RU" sz="3200" b="1" dirty="0" smtClean="0"/>
              <a:t>"</a:t>
            </a:r>
            <a:r>
              <a:rPr lang="ru-RU" sz="3200" b="1" dirty="0"/>
              <a:t>стал настоящей амурской твердыней России" и по праву занял место среди городов воинской славы.</a:t>
            </a:r>
          </a:p>
          <a:p>
            <a:pPr algn="ctr"/>
            <a:r>
              <a:rPr lang="ru-RU" sz="3200" b="1" dirty="0" err="1"/>
              <a:t>В.В.Путин</a:t>
            </a:r>
            <a:endParaRPr lang="ru-RU" sz="3200" b="1" dirty="0"/>
          </a:p>
        </p:txBody>
      </p:sp>
      <p:pic>
        <p:nvPicPr>
          <p:cNvPr id="6" name="Музыка для презентации - (Star Driver OST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42844" y="6357958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2198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2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332656"/>
            <a:ext cx="3600400" cy="6048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dirty="0" smtClean="0"/>
              <a:t>Город основан в </a:t>
            </a:r>
            <a:r>
              <a:rPr lang="ru-RU" sz="3600" b="1" dirty="0" smtClean="0"/>
              <a:t>1858 году</a:t>
            </a:r>
            <a:r>
              <a:rPr lang="ru-RU" sz="3600" dirty="0" smtClean="0"/>
              <a:t> как военный Пост </a:t>
            </a:r>
            <a:r>
              <a:rPr lang="ru-RU" sz="3600" b="1" dirty="0" err="1" smtClean="0"/>
              <a:t>Хабаровка</a:t>
            </a:r>
            <a:r>
              <a:rPr lang="ru-RU" sz="3600" b="1" dirty="0" smtClean="0"/>
              <a:t>, </a:t>
            </a:r>
            <a:r>
              <a:rPr lang="ru-RU" sz="3600" dirty="0" smtClean="0"/>
              <a:t>назван в честь русского землепроходца XVII века </a:t>
            </a:r>
            <a:r>
              <a:rPr lang="ru-RU" sz="3600" dirty="0" smtClean="0">
                <a:hlinkClick r:id="rId2"/>
              </a:rPr>
              <a:t>Ерофея Хабарова</a:t>
            </a:r>
            <a:r>
              <a:rPr lang="ru-RU" sz="3600" dirty="0" smtClean="0"/>
              <a:t>.</a:t>
            </a:r>
          </a:p>
          <a:p>
            <a:pPr>
              <a:buNone/>
            </a:pPr>
            <a:endParaRPr lang="ru-RU" dirty="0" smtClean="0">
              <a:hlinkClick r:id="rId2"/>
            </a:endParaRPr>
          </a:p>
          <a:p>
            <a:pPr>
              <a:buNone/>
            </a:pPr>
            <a:endParaRPr lang="ru-RU" dirty="0" smtClean="0">
              <a:hlinkClick r:id="rId2"/>
            </a:endParaRPr>
          </a:p>
        </p:txBody>
      </p:sp>
      <p:pic>
        <p:nvPicPr>
          <p:cNvPr id="4" name="Рисунок 3" descr="450px-Ерофей_Хабаров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404664"/>
            <a:ext cx="4526012" cy="60346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3968" y="3645024"/>
            <a:ext cx="4788024" cy="30763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83117" y="3884875"/>
            <a:ext cx="371281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dirty="0">
                <a:solidFill>
                  <a:prstClr val="black"/>
                </a:solidFill>
                <a:latin typeface="Impact" panose="020B0806030902050204"/>
              </a:rPr>
              <a:t>ХАБАРОВСК один из немногих городов, у кото­рого вся исто­рия связана с борьбой за свободу и независимость стра­ны. </a:t>
            </a:r>
            <a:endParaRPr lang="ru-RU" sz="2000" dirty="0" smtClean="0">
              <a:solidFill>
                <a:prstClr val="black"/>
              </a:solidFill>
              <a:latin typeface="Impact" panose="020B0806030902050204"/>
            </a:endParaRPr>
          </a:p>
          <a:p>
            <a:pPr lvl="0" algn="ctr"/>
            <a:r>
              <a:rPr lang="ru-RU" sz="2000" dirty="0" smtClean="0">
                <a:solidFill>
                  <a:prstClr val="black"/>
                </a:solidFill>
                <a:latin typeface="Impact" panose="020B0806030902050204"/>
              </a:rPr>
              <a:t>Он </a:t>
            </a:r>
            <a:r>
              <a:rPr lang="ru-RU" sz="2000" dirty="0">
                <a:solidFill>
                  <a:prstClr val="black"/>
                </a:solidFill>
                <a:latin typeface="Impact" panose="020B0806030902050204"/>
              </a:rPr>
              <a:t>и основан был как форпост для защиты и обороны восточных рубежей. </a:t>
            </a:r>
            <a:br>
              <a:rPr lang="ru-RU" sz="2000" dirty="0">
                <a:solidFill>
                  <a:prstClr val="black"/>
                </a:solidFill>
                <a:latin typeface="Impact" panose="020B0806030902050204"/>
              </a:rPr>
            </a:br>
            <a:endParaRPr lang="ru-RU" sz="2000" dirty="0">
              <a:solidFill>
                <a:prstClr val="black"/>
              </a:solidFill>
              <a:latin typeface="Impact" panose="020B0806030902050204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4623"/>
            <a:ext cx="5580112" cy="34604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6156176" y="260648"/>
            <a:ext cx="2016224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err="1" smtClean="0"/>
              <a:t>Первостроители</a:t>
            </a:r>
            <a:r>
              <a:rPr lang="ru-RU" dirty="0" smtClean="0"/>
              <a:t> на берегу Амура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7805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82312" y="332656"/>
            <a:ext cx="4361688" cy="598775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/>
              <a:t>День города -</a:t>
            </a:r>
            <a:r>
              <a:rPr lang="ru-RU" dirty="0" smtClean="0"/>
              <a:t>31 мая.</a:t>
            </a:r>
          </a:p>
          <a:p>
            <a:r>
              <a:rPr lang="ru-RU" dirty="0" smtClean="0"/>
              <a:t> В этот день в 1858 году на месте будущего поселения высадился 13-й Сибирский линейный батальон под командованием капитана </a:t>
            </a:r>
            <a:r>
              <a:rPr lang="ru-RU" dirty="0" smtClean="0">
                <a:hlinkClick r:id="rId2" action="ppaction://hlinkfile"/>
              </a:rPr>
              <a:t>Якова Дьяченко</a:t>
            </a:r>
            <a:r>
              <a:rPr lang="ru-RU" dirty="0" smtClean="0"/>
              <a:t>. </a:t>
            </a:r>
            <a:r>
              <a:rPr lang="ru-RU" dirty="0" smtClean="0">
                <a:hlinkClick r:id="rId3" action="ppaction://hlinkfile"/>
              </a:rPr>
              <a:t>Это были первые строители и поселенцы военного поста </a:t>
            </a:r>
            <a:r>
              <a:rPr lang="ru-RU" dirty="0" err="1" smtClean="0">
                <a:hlinkClick r:id="rId3" action="ppaction://hlinkfile"/>
              </a:rPr>
              <a:t>Хабаровка</a:t>
            </a:r>
            <a:r>
              <a:rPr lang="ru-RU" dirty="0" smtClean="0">
                <a:hlinkClick r:id="rId3" action="ppaction://hlinkfile"/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4387" y="159631"/>
            <a:ext cx="4626301" cy="3853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 rot="20957547">
            <a:off x="222232" y="4441790"/>
            <a:ext cx="4455709" cy="163121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/>
              <a:t>Есть в жизни цель</a:t>
            </a:r>
          </a:p>
          <a:p>
            <a:r>
              <a:rPr lang="ru-RU" sz="2000" b="1" i="1" dirty="0"/>
              <a:t>И есть предназначенье,</a:t>
            </a:r>
          </a:p>
          <a:p>
            <a:r>
              <a:rPr lang="ru-RU" sz="2000" b="1" i="1" dirty="0"/>
              <a:t>Подвластные отчаянным сердцам.</a:t>
            </a:r>
          </a:p>
          <a:p>
            <a:r>
              <a:rPr lang="ru-RU" sz="2000" b="1" i="1" dirty="0"/>
              <a:t>Землепроходец  капитан  Дьяченко</a:t>
            </a:r>
          </a:p>
          <a:p>
            <a:r>
              <a:rPr lang="ru-RU" sz="2000" b="1" i="1" dirty="0"/>
              <a:t>Привёл отряд к амурским берегам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04048" y="836712"/>
            <a:ext cx="374441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Бронзовый </a:t>
            </a:r>
            <a:r>
              <a:rPr lang="ru-RU" sz="2000" b="1" dirty="0"/>
              <a:t>монумент </a:t>
            </a:r>
            <a:endParaRPr lang="ru-RU" sz="2000" b="1" dirty="0" smtClean="0"/>
          </a:p>
          <a:p>
            <a:r>
              <a:rPr lang="ru-RU" sz="2000" b="1" dirty="0" smtClean="0">
                <a:solidFill>
                  <a:srgbClr val="FF0000"/>
                </a:solidFill>
              </a:rPr>
              <a:t>Якову </a:t>
            </a:r>
            <a:r>
              <a:rPr lang="ru-RU" sz="2000" b="1" dirty="0">
                <a:solidFill>
                  <a:srgbClr val="FF0000"/>
                </a:solidFill>
              </a:rPr>
              <a:t>Дьяченко 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r>
              <a:rPr lang="ru-RU" sz="2000" b="1" dirty="0" smtClean="0"/>
              <a:t>установлен </a:t>
            </a:r>
            <a:r>
              <a:rPr lang="ru-RU" sz="2000" b="1" dirty="0"/>
              <a:t>на гранитном постаменте, </a:t>
            </a:r>
            <a:endParaRPr lang="ru-RU" sz="2000" b="1" dirty="0" smtClean="0"/>
          </a:p>
          <a:p>
            <a:r>
              <a:rPr lang="ru-RU" sz="2000" b="1" dirty="0" smtClean="0"/>
              <a:t>общая </a:t>
            </a:r>
            <a:r>
              <a:rPr lang="ru-RU" sz="2000" b="1" dirty="0"/>
              <a:t>высота памятника восемь </a:t>
            </a:r>
            <a:r>
              <a:rPr lang="ru-RU" sz="2000" b="1" dirty="0" smtClean="0"/>
              <a:t>метров</a:t>
            </a:r>
            <a:r>
              <a:rPr lang="ru-RU" sz="2000" b="1" dirty="0"/>
              <a:t>.</a:t>
            </a:r>
          </a:p>
          <a:p>
            <a:r>
              <a:rPr lang="ru-RU" sz="2000" b="1" dirty="0"/>
              <a:t>На открытии памятника присутствовал автор - московский скульптор </a:t>
            </a:r>
            <a:r>
              <a:rPr lang="ru-RU" sz="2000" b="1" dirty="0">
                <a:solidFill>
                  <a:srgbClr val="FF0000"/>
                </a:solidFill>
              </a:rPr>
              <a:t>Александр Рукавишников</a:t>
            </a:r>
            <a:r>
              <a:rPr lang="ru-RU" sz="2000" b="1" dirty="0"/>
              <a:t>, который специально прибыл на эту церемонию </a:t>
            </a:r>
          </a:p>
          <a:p>
            <a:r>
              <a:rPr lang="ru-RU" sz="2000" b="1" dirty="0" smtClean="0"/>
              <a:t>Памятник </a:t>
            </a:r>
            <a:r>
              <a:rPr lang="ru-RU" sz="2000" b="1" dirty="0"/>
              <a:t>установлен недалеко от места, где высадился десант </a:t>
            </a:r>
            <a:r>
              <a:rPr lang="ru-RU" sz="2000" b="1" dirty="0" err="1"/>
              <a:t>первостроителей</a:t>
            </a:r>
            <a:r>
              <a:rPr lang="ru-RU" sz="2000" b="1" dirty="0"/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606" y="0"/>
            <a:ext cx="4675418" cy="6947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32497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9036496" cy="86409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В 1893 году</a:t>
            </a:r>
            <a:r>
              <a:rPr lang="ru-RU" dirty="0" smtClean="0"/>
              <a:t> переименован в Хабаровск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4" descr="y_4fa54eaf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3" y="692695"/>
            <a:ext cx="8424937" cy="2969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 descr="x_faa053c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3861049"/>
            <a:ext cx="4495096" cy="28933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wEEGZsWMCIY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82193" y="3893371"/>
            <a:ext cx="4421525" cy="28286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185003335"/>
      </p:ext>
    </p:extLst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980728"/>
            <a:ext cx="7231734" cy="2332856"/>
          </a:xfrm>
        </p:spPr>
        <p:txBody>
          <a:bodyPr>
            <a:normAutofit fontScale="90000"/>
          </a:bodyPr>
          <a:lstStyle/>
          <a:p>
            <a:r>
              <a:rPr lang="ru-RU" sz="7300" b="1" dirty="0"/>
              <a:t>Хабаровск</a:t>
            </a:r>
            <a:r>
              <a:rPr lang="ru-RU" dirty="0"/>
              <a:t> </a:t>
            </a:r>
            <a:r>
              <a:rPr lang="ru-RU" sz="4000" dirty="0"/>
              <a:t>- административный центр Хабаровского края и Дальневосточного федерального округа РФ.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800px-Набережная_и_утес_в_Хабаровске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1243" y="3212976"/>
            <a:ext cx="7129274" cy="34277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54352121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15616" y="3933056"/>
            <a:ext cx="7704856" cy="2924944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2004, 2006 и 2008 годы.</a:t>
            </a:r>
            <a:r>
              <a:rPr lang="ru-RU" dirty="0" smtClean="0"/>
              <a:t> Хабаровск трижды занимал первое место в конкурсе «Самый благоустроенный город России» среди административных центров субъектов РФ.</a:t>
            </a:r>
            <a:endParaRPr lang="ru-RU" b="1" dirty="0" smtClean="0"/>
          </a:p>
          <a:p>
            <a:r>
              <a:rPr lang="ru-RU" b="1" dirty="0" smtClean="0"/>
              <a:t>3 ноября 2012 года</a:t>
            </a:r>
            <a:r>
              <a:rPr lang="ru-RU" dirty="0" smtClean="0"/>
              <a:t> Хабаровску было присвоено почётное звание </a:t>
            </a:r>
            <a:r>
              <a:rPr lang="ru-RU" dirty="0" smtClean="0">
                <a:hlinkClick r:id="rId2"/>
              </a:rPr>
              <a:t>«Город воинской славы»</a:t>
            </a:r>
            <a:endParaRPr lang="ru-RU" dirty="0"/>
          </a:p>
        </p:txBody>
      </p:sp>
      <p:pic>
        <p:nvPicPr>
          <p:cNvPr id="4" name="Рисунок 3" descr="78467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0"/>
            <a:ext cx="7030986" cy="37890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18658754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6632"/>
            <a:ext cx="8856984" cy="2664296"/>
          </a:xfrm>
        </p:spPr>
        <p:txBody>
          <a:bodyPr>
            <a:normAutofit fontScale="92500"/>
          </a:bodyPr>
          <a:lstStyle/>
          <a:p>
            <a:pPr algn="ctr"/>
            <a:r>
              <a:rPr lang="ru-RU" dirty="0" smtClean="0"/>
              <a:t>• </a:t>
            </a:r>
            <a:r>
              <a:rPr lang="ru-RU" b="1" dirty="0" smtClean="0"/>
              <a:t>В 2004 году</a:t>
            </a:r>
            <a:r>
              <a:rPr lang="ru-RU" dirty="0" smtClean="0"/>
              <a:t> Открыт </a:t>
            </a:r>
            <a:r>
              <a:rPr lang="ru-RU" dirty="0" err="1" smtClean="0">
                <a:hlinkClick r:id="rId2"/>
              </a:rPr>
              <a:t>Спасо-Преображенский</a:t>
            </a:r>
            <a:r>
              <a:rPr lang="ru-RU" dirty="0" smtClean="0"/>
              <a:t> кафедральный собор, который стал третьим по величине среди православных храмов России после Храма Христа Спасителя в Москве и Исаакиевского собора в Санкт-Петербурге</a:t>
            </a:r>
            <a:endParaRPr lang="ru-RU" dirty="0"/>
          </a:p>
        </p:txBody>
      </p:sp>
      <p:pic>
        <p:nvPicPr>
          <p:cNvPr id="4" name="Рисунок 3" descr="50d1ff0d8818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2564904"/>
            <a:ext cx="7410315" cy="4157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4355976" cy="54761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4211960" y="116632"/>
            <a:ext cx="468052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3 ноября 2012 года </a:t>
            </a:r>
            <a:r>
              <a:rPr lang="ru-RU" sz="2400" b="1" dirty="0"/>
              <a:t>Хабаровску </a:t>
            </a:r>
          </a:p>
          <a:p>
            <a:pPr algn="ctr"/>
            <a:r>
              <a:rPr lang="ru-RU" sz="2400" b="1" dirty="0"/>
              <a:t>указом Президента Российской Федерации №1468 было присвоено почётное звание Российской Федерации 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</a:rPr>
              <a:t>«Города воинской славы».</a:t>
            </a:r>
          </a:p>
          <a:p>
            <a:pPr algn="ctr"/>
            <a:endParaRPr lang="ru-RU" sz="2400" b="1" dirty="0"/>
          </a:p>
          <a:p>
            <a:pPr algn="ctr"/>
            <a:r>
              <a:rPr lang="ru-RU" sz="2400" b="1" dirty="0">
                <a:solidFill>
                  <a:srgbClr val="FF0000"/>
                </a:solidFill>
              </a:rPr>
              <a:t>ГОРОД ВОИНСКОЙ СЛАВЫ </a:t>
            </a:r>
            <a:r>
              <a:rPr lang="ru-RU" sz="2400" b="1" dirty="0"/>
              <a:t>-  почетное звание </a:t>
            </a:r>
          </a:p>
          <a:p>
            <a:pPr algn="ctr"/>
            <a:r>
              <a:rPr lang="ru-RU" sz="2400" b="1" dirty="0"/>
              <a:t>Российской Федерации.</a:t>
            </a:r>
          </a:p>
          <a:p>
            <a:pPr algn="ctr"/>
            <a:r>
              <a:rPr lang="ru-RU" sz="2400" b="1" dirty="0"/>
              <a:t>Присваивается отдельным городам  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</a:rPr>
              <a:t> «за мужество, стойкость и массовый героизм, проявленные защитниками города в борьбе за свободу и независимость Отечества».</a:t>
            </a:r>
          </a:p>
        </p:txBody>
      </p:sp>
    </p:spTree>
    <p:extLst>
      <p:ext uri="{BB962C8B-B14F-4D97-AF65-F5344CB8AC3E}">
        <p14:creationId xmlns:p14="http://schemas.microsoft.com/office/powerpoint/2010/main" xmlns="" val="257432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3789040"/>
            <a:ext cx="9144000" cy="30689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ru-RU" sz="1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Почетное гражданство в России — это особый класс городских обывателей. В 1834 году этот класс граждан был видоизменен в почетное гражданство, которое разделялось на личное и потомственное почетное гражданство. С тех пор города нередко предоставляли звание почетного гражданства лицам, известным своими заслугами перед государством.</a:t>
            </a:r>
          </a:p>
          <a:p>
            <a:pPr>
              <a:lnSpc>
                <a:spcPct val="170000"/>
              </a:lnSpc>
            </a:pPr>
            <a:r>
              <a:rPr lang="ru-RU" sz="1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Присвоение звания "Почетный гражданин города Хабаровска" не производилось с 1911 по 1983 год. Традиция возродилась в год 125-летия Хабаровска. Решением городского Совета депутатов трудящихся от 23 мая 1983 г. было возобновлено присвоение звания. В декабре 1995 г. Хабаровская городская дума приняла решение "Об утверждении Положения о звании "Почетный гражданин города Хабаровска". </a:t>
            </a:r>
          </a:p>
          <a:p>
            <a:pPr>
              <a:lnSpc>
                <a:spcPct val="170000"/>
              </a:lnSpc>
            </a:pPr>
            <a:endParaRPr lang="ru-RU" sz="1200" dirty="0"/>
          </a:p>
        </p:txBody>
      </p:sp>
      <p:pic>
        <p:nvPicPr>
          <p:cNvPr id="5" name="Рисунок 4" descr="poch_gragh_ord80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44624"/>
            <a:ext cx="6120680" cy="38193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7920880" cy="1988840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  <a:hlinkClick r:id="rId2"/>
              </a:rPr>
              <a:t>Почётные граждане города Хабаровска</a:t>
            </a:r>
            <a:endParaRPr lang="ru-RU" sz="4400" dirty="0">
              <a:solidFill>
                <a:srgbClr val="FF0000"/>
              </a:solidFill>
            </a:endParaRPr>
          </a:p>
        </p:txBody>
      </p:sp>
      <p:pic>
        <p:nvPicPr>
          <p:cNvPr id="4" name="Содержимое 3" descr="honorary-citizens-new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87624" y="1772816"/>
            <a:ext cx="7056784" cy="52497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274638"/>
            <a:ext cx="4536504" cy="6336704"/>
          </a:xfrm>
        </p:spPr>
        <p:txBody>
          <a:bodyPr>
            <a:normAutofit/>
          </a:bodyPr>
          <a:lstStyle/>
          <a:p>
            <a:r>
              <a:rPr lang="ru-RU" b="1" dirty="0" smtClean="0"/>
              <a:t>Первый почетный гражданин Хабаровска -  </a:t>
            </a:r>
            <a:r>
              <a:rPr lang="ru-RU" dirty="0" smtClean="0"/>
              <a:t>генерал-майор от инфантерии, военный губернатор Приморской области </a:t>
            </a:r>
            <a:r>
              <a:rPr lang="ru-RU" b="1" dirty="0" smtClean="0">
                <a:hlinkClick r:id="rId2" action="ppaction://hlinkfile"/>
              </a:rPr>
              <a:t>Михаил Павлович Тихменев (1834-1890) </a:t>
            </a:r>
            <a:r>
              <a:rPr lang="ru-RU" dirty="0" smtClean="0"/>
              <a:t>в 1880 году.</a:t>
            </a:r>
            <a:endParaRPr lang="ru-RU" dirty="0"/>
          </a:p>
        </p:txBody>
      </p:sp>
      <p:pic>
        <p:nvPicPr>
          <p:cNvPr id="4" name="Рисунок 3" descr="3453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2324" y="620688"/>
            <a:ext cx="4071364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Текст 9"/>
          <p:cNvSpPr>
            <a:spLocks noGrp="1"/>
          </p:cNvSpPr>
          <p:nvPr>
            <p:ph type="body" idx="1"/>
          </p:nvPr>
        </p:nvSpPr>
        <p:spPr>
          <a:xfrm>
            <a:off x="395536" y="328277"/>
            <a:ext cx="4085024" cy="163160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ru-RU" b="1" cap="all" dirty="0" smtClean="0"/>
              <a:t>ПЛЮСНИН ВАСИЛИЙ ФЕДОРОВИЧ </a:t>
            </a:r>
            <a:r>
              <a:rPr lang="ru-RU" dirty="0" smtClean="0"/>
              <a:t>(1835-1909)</a:t>
            </a:r>
          </a:p>
          <a:p>
            <a:r>
              <a:rPr lang="ru-RU" i="1" dirty="0" smtClean="0"/>
              <a:t>Купец 1-й гильдии, предприниматель, меценат</a:t>
            </a:r>
            <a:endParaRPr lang="ru-RU" dirty="0" smtClean="0"/>
          </a:p>
          <a:p>
            <a:r>
              <a:rPr lang="ru-RU" i="1" dirty="0" smtClean="0"/>
              <a:t>Почетный гражданин города Хабаровска с 1901 года</a:t>
            </a:r>
            <a:endParaRPr lang="ru-RU" dirty="0" smtClean="0"/>
          </a:p>
        </p:txBody>
      </p:sp>
      <p:sp>
        <p:nvSpPr>
          <p:cNvPr id="11" name="Текст 10"/>
          <p:cNvSpPr>
            <a:spLocks noGrp="1"/>
          </p:cNvSpPr>
          <p:nvPr>
            <p:ph type="body" sz="half" idx="3"/>
          </p:nvPr>
        </p:nvSpPr>
        <p:spPr>
          <a:xfrm>
            <a:off x="4644008" y="328277"/>
            <a:ext cx="4320480" cy="163160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r>
              <a:rPr lang="ru-RU" sz="3400" b="1" cap="all" dirty="0" smtClean="0"/>
              <a:t>СКОБРЕВ ИВАН АЛЕКСАНДРОВИЧ</a:t>
            </a:r>
          </a:p>
          <a:p>
            <a:r>
              <a:rPr lang="ru-RU" sz="2600" i="1" dirty="0" smtClean="0"/>
              <a:t>родился 8 февраля 1983 года</a:t>
            </a:r>
            <a:endParaRPr lang="ru-RU" sz="2600" dirty="0" smtClean="0"/>
          </a:p>
          <a:p>
            <a:r>
              <a:rPr lang="ru-RU" sz="2600" i="1" dirty="0" smtClean="0"/>
              <a:t>Чемпион мира 2011 года по классическому многоборью  среди конькобежцев, призер Олимпийских игр 2010 года, заслуженный мастер спорта</a:t>
            </a:r>
            <a:endParaRPr lang="ru-RU" sz="2600" dirty="0" smtClean="0"/>
          </a:p>
          <a:p>
            <a:r>
              <a:rPr lang="ru-RU" sz="2600" i="1" dirty="0" smtClean="0"/>
              <a:t>Почетный гражданин города Хабаровска с 17 мая 2011 года</a:t>
            </a:r>
            <a:endParaRPr lang="ru-RU" sz="2600" dirty="0" smtClean="0"/>
          </a:p>
        </p:txBody>
      </p:sp>
      <p:pic>
        <p:nvPicPr>
          <p:cNvPr id="7" name="Содержимое 6" descr="zyjxeikjpfaoit1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899592" y="2188535"/>
            <a:ext cx="3456384" cy="44352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Содержимое 7" descr="vjpwibwctamsru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5461786" y="2188535"/>
            <a:ext cx="2854630" cy="43434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1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 animBg="1"/>
      <p:bldP spid="11" grpId="0" uiExpand="1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755576" y="44624"/>
            <a:ext cx="8178112" cy="10801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Почетные граждане рядом с нами</a:t>
            </a:r>
            <a:endParaRPr lang="ru-RU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4008" y="1285205"/>
            <a:ext cx="4499992" cy="4952107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None/>
            </a:pPr>
            <a:r>
              <a:rPr lang="ru-RU" sz="2000" b="1" i="1" dirty="0" smtClean="0">
                <a:latin typeface="Times New Roman" pitchFamily="18" charset="0"/>
              </a:rPr>
              <a:t>- Почетный гражданин  г.Хабаровска</a:t>
            </a:r>
          </a:p>
          <a:p>
            <a:pPr>
              <a:lnSpc>
                <a:spcPct val="120000"/>
              </a:lnSpc>
              <a:spcBef>
                <a:spcPct val="60000"/>
              </a:spcBef>
              <a:buFontTx/>
              <a:buNone/>
            </a:pPr>
            <a:r>
              <a:rPr lang="ru-RU" sz="2000" b="1" i="1" dirty="0" smtClean="0">
                <a:latin typeface="Times New Roman" pitchFamily="18" charset="0"/>
              </a:rPr>
              <a:t>- Лауреат премии Я.В.Дьяченко</a:t>
            </a:r>
          </a:p>
          <a:p>
            <a:pPr>
              <a:lnSpc>
                <a:spcPct val="120000"/>
              </a:lnSpc>
              <a:spcBef>
                <a:spcPct val="60000"/>
              </a:spcBef>
              <a:buFontTx/>
              <a:buNone/>
            </a:pPr>
            <a:r>
              <a:rPr lang="ru-RU" sz="2000" b="1" i="1" dirty="0" smtClean="0">
                <a:latin typeface="Times New Roman" pitchFamily="18" charset="0"/>
              </a:rPr>
              <a:t>- Отличник просвещения РСФСР и СССР</a:t>
            </a:r>
          </a:p>
          <a:p>
            <a:pPr>
              <a:lnSpc>
                <a:spcPct val="120000"/>
              </a:lnSpc>
              <a:spcBef>
                <a:spcPct val="60000"/>
              </a:spcBef>
              <a:buFontTx/>
              <a:buNone/>
            </a:pPr>
            <a:r>
              <a:rPr lang="ru-RU" sz="2000" b="1" i="1" dirty="0" smtClean="0">
                <a:latin typeface="Times New Roman" pitchFamily="18" charset="0"/>
              </a:rPr>
              <a:t>- Орден Трудового Красного знамени</a:t>
            </a:r>
          </a:p>
          <a:p>
            <a:pPr>
              <a:lnSpc>
                <a:spcPct val="120000"/>
              </a:lnSpc>
              <a:spcBef>
                <a:spcPct val="60000"/>
              </a:spcBef>
              <a:buFontTx/>
              <a:buNone/>
            </a:pPr>
            <a:r>
              <a:rPr lang="ru-RU" sz="2000" b="1" i="1" dirty="0" smtClean="0">
                <a:latin typeface="Times New Roman" pitchFamily="18" charset="0"/>
              </a:rPr>
              <a:t>- Орден Ленина</a:t>
            </a:r>
          </a:p>
          <a:p>
            <a:pPr>
              <a:lnSpc>
                <a:spcPct val="120000"/>
              </a:lnSpc>
              <a:spcBef>
                <a:spcPct val="60000"/>
              </a:spcBef>
              <a:buFontTx/>
              <a:buNone/>
            </a:pPr>
            <a:r>
              <a:rPr lang="ru-RU" sz="2000" b="1" i="1" dirty="0" smtClean="0">
                <a:latin typeface="Times New Roman" pitchFamily="18" charset="0"/>
              </a:rPr>
              <a:t>- Медаль за доблестный труд в годы Великой Отечественной войны</a:t>
            </a:r>
          </a:p>
          <a:p>
            <a:pPr>
              <a:lnSpc>
                <a:spcPct val="120000"/>
              </a:lnSpc>
              <a:spcBef>
                <a:spcPct val="60000"/>
              </a:spcBef>
              <a:buFontTx/>
              <a:buNone/>
            </a:pPr>
            <a:r>
              <a:rPr lang="ru-RU" sz="2000" b="1" i="1" dirty="0" smtClean="0">
                <a:latin typeface="Times New Roman" pitchFamily="18" charset="0"/>
              </a:rPr>
              <a:t>- Почетный знак, посвященный 150-летию </a:t>
            </a:r>
            <a:r>
              <a:rPr lang="ru-RU" sz="2000" b="1" i="1" dirty="0" err="1" smtClean="0">
                <a:latin typeface="Times New Roman" pitchFamily="18" charset="0"/>
              </a:rPr>
              <a:t>Айгуньского</a:t>
            </a:r>
            <a:r>
              <a:rPr lang="ru-RU" sz="2000" b="1" i="1" dirty="0" smtClean="0">
                <a:latin typeface="Times New Roman" pitchFamily="18" charset="0"/>
              </a:rPr>
              <a:t> договора «За заслуги»</a:t>
            </a:r>
          </a:p>
          <a:p>
            <a:pPr>
              <a:lnSpc>
                <a:spcPct val="120000"/>
              </a:lnSpc>
              <a:buNone/>
            </a:pPr>
            <a:endParaRPr lang="ru-RU" sz="2000" b="1" cap="all" dirty="0" smtClean="0"/>
          </a:p>
        </p:txBody>
      </p:sp>
      <p:pic>
        <p:nvPicPr>
          <p:cNvPr id="14" name="Picture 4" descr="Изображение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285205"/>
            <a:ext cx="3298980" cy="4664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323528" y="6165304"/>
            <a:ext cx="453650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КИРЕЕВА МАРИЯ ЯКОВЛЕВНА</a:t>
            </a:r>
            <a:endParaRPr lang="ru-RU" sz="2400" b="1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1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930128" cy="121500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latin typeface="Times New Roman" pitchFamily="18" charset="0"/>
              </a:rPr>
              <a:t>ВСТРЕЧА С ПОЧЁТНЫМ ГРАЖДАНИНОМ ХАБАРОВСКА Н.Д.НАВОЛОЧКИНЫМ </a:t>
            </a:r>
            <a:br>
              <a:rPr lang="ru-RU" sz="2700" b="1" dirty="0" smtClean="0">
                <a:latin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</a:rPr>
              <a:t>В МУЗЕЕ ГИМНАЗИИ № 1</a:t>
            </a:r>
            <a:r>
              <a:rPr lang="ru-RU" sz="4400" b="1" dirty="0" smtClean="0"/>
              <a:t/>
            </a:r>
            <a:br>
              <a:rPr lang="ru-RU" sz="4400" b="1" dirty="0" smtClean="0"/>
            </a:br>
            <a:endParaRPr lang="ru-RU" dirty="0"/>
          </a:p>
        </p:txBody>
      </p:sp>
      <p:pic>
        <p:nvPicPr>
          <p:cNvPr id="14" name="Рисунок 7" descr="Изображение 0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556792"/>
            <a:ext cx="7429583" cy="48878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01757" cy="681337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rot="21388175">
            <a:off x="965100" y="-61233"/>
            <a:ext cx="6207541" cy="4562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Он </a:t>
            </a:r>
            <a:r>
              <a:rPr lang="ru-RU" sz="2000" b="1" dirty="0"/>
              <a:t>на Дальнем Востоке,</a:t>
            </a:r>
          </a:p>
          <a:p>
            <a:r>
              <a:rPr lang="ru-RU" sz="2000" b="1" dirty="0" smtClean="0"/>
              <a:t>Окружённый </a:t>
            </a:r>
            <a:r>
              <a:rPr lang="ru-RU" sz="2000" b="1" dirty="0" err="1" smtClean="0"/>
              <a:t>тайгою</a:t>
            </a:r>
            <a:r>
              <a:rPr lang="ru-RU" sz="2000" b="1" dirty="0"/>
              <a:t>,</a:t>
            </a:r>
          </a:p>
          <a:p>
            <a:r>
              <a:rPr lang="ru-RU" sz="2000" b="1" dirty="0"/>
              <a:t>Рос под небом высоким </a:t>
            </a:r>
          </a:p>
          <a:p>
            <a:r>
              <a:rPr lang="ru-RU" sz="2000" b="1" dirty="0"/>
              <a:t>Над великой рекою	</a:t>
            </a:r>
          </a:p>
          <a:p>
            <a:pPr lvl="3"/>
            <a:r>
              <a:rPr lang="ru-RU" sz="2000" b="1" dirty="0"/>
              <a:t> Я люблю этот город и в дождь и в пургу,</a:t>
            </a:r>
          </a:p>
          <a:p>
            <a:pPr lvl="3"/>
            <a:r>
              <a:rPr lang="ru-RU" sz="2000" b="1" dirty="0"/>
              <a:t>И в чужие края, убежав от забот,</a:t>
            </a:r>
          </a:p>
          <a:p>
            <a:pPr lvl="3"/>
            <a:r>
              <a:rPr lang="ru-RU" sz="2000" b="1" dirty="0"/>
              <a:t>Я, наверное, жить без него не смогу,</a:t>
            </a:r>
          </a:p>
          <a:p>
            <a:pPr lvl="3"/>
            <a:r>
              <a:rPr lang="ru-RU" sz="2000" b="1" dirty="0"/>
              <a:t>Да и он без меня будет вовсе не тот</a:t>
            </a:r>
            <a:r>
              <a:rPr lang="ru-RU" sz="2000" b="1" dirty="0" smtClean="0"/>
              <a:t>.</a:t>
            </a:r>
            <a:endParaRPr lang="ru-RU" sz="2000" b="1" dirty="0"/>
          </a:p>
          <a:p>
            <a:r>
              <a:rPr lang="ru-RU" sz="2000" b="1" dirty="0" smtClean="0"/>
              <a:t>Я </a:t>
            </a:r>
            <a:r>
              <a:rPr lang="ru-RU" sz="2000" b="1" dirty="0"/>
              <a:t>люблю этот город,</a:t>
            </a:r>
          </a:p>
          <a:p>
            <a:r>
              <a:rPr lang="ru-RU" sz="2000" b="1" dirty="0"/>
              <a:t>Он тем и хорош,</a:t>
            </a:r>
          </a:p>
          <a:p>
            <a:r>
              <a:rPr lang="ru-RU" sz="2000" b="1" dirty="0"/>
              <a:t>Что в каком бы раю ни блаженствовал ты, но к нему</a:t>
            </a:r>
          </a:p>
          <a:p>
            <a:r>
              <a:rPr lang="ru-RU" sz="2000" b="1" dirty="0"/>
              <a:t>Прилетишь, прибежишь, приползёшь,</a:t>
            </a:r>
          </a:p>
          <a:p>
            <a:r>
              <a:rPr lang="ru-RU" sz="2000" b="1" dirty="0"/>
              <a:t>Чтобы снова влюбиться в родные черты</a:t>
            </a:r>
            <a:r>
              <a:rPr lang="ru-RU" sz="2000" b="1" dirty="0" smtClean="0"/>
              <a:t>.</a:t>
            </a:r>
          </a:p>
          <a:p>
            <a:pPr lvl="8"/>
            <a:r>
              <a:rPr lang="ru-RU" sz="2000" b="1" dirty="0" smtClean="0"/>
              <a:t> </a:t>
            </a:r>
            <a:r>
              <a:rPr lang="ru-RU" sz="2000" b="1" dirty="0" err="1"/>
              <a:t>Ю.Ковалёв</a:t>
            </a:r>
            <a:endParaRPr lang="ru-RU" sz="20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2465" y="0"/>
            <a:ext cx="2046829" cy="3083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919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hlinkClick r:id="rId2"/>
              </a:rPr>
              <a:t>http://ru.wikipedia.org</a:t>
            </a:r>
            <a:endParaRPr lang="ru-RU" dirty="0" smtClean="0"/>
          </a:p>
          <a:p>
            <a:pPr>
              <a:buNone/>
            </a:pPr>
            <a:r>
              <a:rPr lang="en-US" dirty="0" smtClean="0">
                <a:hlinkClick r:id="rId3"/>
              </a:rPr>
              <a:t>http://www.khabarovskadm.ru/</a:t>
            </a:r>
            <a:endParaRPr lang="ru-RU" dirty="0" smtClean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668</TotalTime>
  <Words>475</Words>
  <Application>Microsoft Office PowerPoint</Application>
  <PresentationFormat>Экран (4:3)</PresentationFormat>
  <Paragraphs>77</Paragraphs>
  <Slides>19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Солнцестояние</vt:lpstr>
      <vt:lpstr>Этот край не для робких, и суров он, и труден. Но какие здесь сопки! И какие здесь люди! Кухтина А.</vt:lpstr>
      <vt:lpstr>Слайд 2</vt:lpstr>
      <vt:lpstr>Слайд 3</vt:lpstr>
      <vt:lpstr>Слайд 4</vt:lpstr>
      <vt:lpstr>Слайд 5</vt:lpstr>
      <vt:lpstr>Слайд 6</vt:lpstr>
      <vt:lpstr> В 1893 году переименован в Хабаровск </vt:lpstr>
      <vt:lpstr>Хабаровск - административный центр Хабаровского края и Дальневосточного федерального округа РФ.</vt:lpstr>
      <vt:lpstr>Слайд 9</vt:lpstr>
      <vt:lpstr>Слайд 10</vt:lpstr>
      <vt:lpstr>Слайд 11</vt:lpstr>
      <vt:lpstr>Слайд 12</vt:lpstr>
      <vt:lpstr>Почётные граждане города Хабаровска</vt:lpstr>
      <vt:lpstr>Слайд 14</vt:lpstr>
      <vt:lpstr>Слайд 15</vt:lpstr>
      <vt:lpstr>Почетные граждане рядом с нами</vt:lpstr>
      <vt:lpstr>ВСТРЕЧА С ПОЧЁТНЫМ ГРАЖДАНИНОМ ХАБАРОВСКА Н.Д.НАВОЛОЧКИНЫМ  В МУЗЕЕ ГИМНАЗИИ № 1 </vt:lpstr>
      <vt:lpstr>Слайд 18</vt:lpstr>
      <vt:lpstr>Слайд 19</vt:lpstr>
    </vt:vector>
  </TitlesOfParts>
  <Company>Krokoz™ 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Викуля))</dc:creator>
  <cp:lastModifiedBy>Admin</cp:lastModifiedBy>
  <cp:revision>62</cp:revision>
  <dcterms:created xsi:type="dcterms:W3CDTF">2014-04-15T01:53:24Z</dcterms:created>
  <dcterms:modified xsi:type="dcterms:W3CDTF">2017-06-23T04:48:13Z</dcterms:modified>
</cp:coreProperties>
</file>