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96" r:id="rId2"/>
    <p:sldId id="277" r:id="rId3"/>
    <p:sldId id="279" r:id="rId4"/>
    <p:sldId id="280" r:id="rId5"/>
    <p:sldId id="281" r:id="rId6"/>
    <p:sldId id="282" r:id="rId7"/>
    <p:sldId id="283" r:id="rId8"/>
    <p:sldId id="286" r:id="rId9"/>
    <p:sldId id="301" r:id="rId10"/>
    <p:sldId id="297" r:id="rId11"/>
    <p:sldId id="298" r:id="rId12"/>
    <p:sldId id="299" r:id="rId13"/>
    <p:sldId id="300" r:id="rId14"/>
    <p:sldId id="287" r:id="rId15"/>
    <p:sldId id="288" r:id="rId16"/>
    <p:sldId id="289" r:id="rId17"/>
    <p:sldId id="290" r:id="rId18"/>
    <p:sldId id="267" r:id="rId19"/>
    <p:sldId id="284" r:id="rId20"/>
    <p:sldId id="285" r:id="rId21"/>
    <p:sldId id="291" r:id="rId22"/>
    <p:sldId id="278" r:id="rId23"/>
    <p:sldId id="262" r:id="rId24"/>
    <p:sldId id="292" r:id="rId25"/>
    <p:sldId id="293" r:id="rId26"/>
    <p:sldId id="294" r:id="rId27"/>
    <p:sldId id="295" r:id="rId2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78" autoAdjust="0"/>
    <p:restoredTop sz="94660"/>
  </p:normalViewPr>
  <p:slideViewPr>
    <p:cSldViewPr>
      <p:cViewPr varScale="1">
        <p:scale>
          <a:sx n="82" d="100"/>
          <a:sy n="82" d="100"/>
        </p:scale>
        <p:origin x="-47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270E74-DFF0-4642-8D10-77B2E74ED627}" type="datetimeFigureOut">
              <a:rPr lang="ru-RU" smtClean="0"/>
              <a:t>01.03.2013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395F6331-0EE4-4E45-A85B-FDF9162027C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Объект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270E74-DFF0-4642-8D10-77B2E74ED627}" type="datetimeFigureOut">
              <a:rPr lang="ru-RU" smtClean="0"/>
              <a:t>01.03.2013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395F6331-0EE4-4E45-A85B-FDF9162027C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270E74-DFF0-4642-8D10-77B2E74ED627}" type="datetimeFigureOut">
              <a:rPr lang="ru-RU" smtClean="0"/>
              <a:t>01.03.2013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F6331-0EE4-4E45-A85B-FDF9162027C5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270E74-DFF0-4642-8D10-77B2E74ED627}" type="datetimeFigureOut">
              <a:rPr lang="ru-RU" smtClean="0"/>
              <a:t>01.03.2013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F6331-0EE4-4E45-A85B-FDF9162027C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Объект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270E74-DFF0-4642-8D10-77B2E74ED627}" type="datetimeFigureOut">
              <a:rPr lang="ru-RU" smtClean="0"/>
              <a:t>01.03.2013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395F6331-0EE4-4E45-A85B-FDF9162027C5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270E74-DFF0-4642-8D10-77B2E74ED627}" type="datetimeFigureOut">
              <a:rPr lang="ru-RU" smtClean="0"/>
              <a:t>01.03.2013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F6331-0EE4-4E45-A85B-FDF9162027C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270E74-DFF0-4642-8D10-77B2E74ED627}" type="datetimeFigureOut">
              <a:rPr lang="ru-RU" smtClean="0"/>
              <a:t>01.03.2013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F6331-0EE4-4E45-A85B-FDF9162027C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270E74-DFF0-4642-8D10-77B2E74ED627}" type="datetimeFigureOut">
              <a:rPr lang="ru-RU" smtClean="0"/>
              <a:t>01.03.2013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F6331-0EE4-4E45-A85B-FDF9162027C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270E74-DFF0-4642-8D10-77B2E74ED627}" type="datetimeFigureOut">
              <a:rPr lang="ru-RU" smtClean="0"/>
              <a:t>01.03.2013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F6331-0EE4-4E45-A85B-FDF9162027C5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270E74-DFF0-4642-8D10-77B2E74ED627}" type="datetimeFigureOut">
              <a:rPr lang="ru-RU" smtClean="0"/>
              <a:t>01.03.2013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F6331-0EE4-4E45-A85B-FDF9162027C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270E74-DFF0-4642-8D10-77B2E74ED627}" type="datetimeFigureOut">
              <a:rPr lang="ru-RU" smtClean="0"/>
              <a:t>01.03.2013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F6331-0EE4-4E45-A85B-FDF9162027C5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3F270E74-DFF0-4642-8D10-77B2E74ED627}" type="datetimeFigureOut">
              <a:rPr lang="ru-RU" smtClean="0"/>
              <a:t>01.03.2013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395F6331-0EE4-4E45-A85B-FDF9162027C5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12.emf"/><Relationship Id="rId4" Type="http://schemas.openxmlformats.org/officeDocument/2006/relationships/package" Target="../embeddings/_________Microsoft_Word1.docx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13.emf"/><Relationship Id="rId4" Type="http://schemas.openxmlformats.org/officeDocument/2006/relationships/package" Target="../embeddings/_________Microsoft_Word2.docx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14.emf"/><Relationship Id="rId4" Type="http://schemas.openxmlformats.org/officeDocument/2006/relationships/package" Target="../embeddings/_________Microsoft_Word3.docx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5" Type="http://schemas.openxmlformats.org/officeDocument/2006/relationships/image" Target="../media/image15.emf"/><Relationship Id="rId4" Type="http://schemas.openxmlformats.org/officeDocument/2006/relationships/package" Target="../embeddings/_________Microsoft_Word4.docx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5" Type="http://schemas.openxmlformats.org/officeDocument/2006/relationships/image" Target="../media/image16.emf"/><Relationship Id="rId4" Type="http://schemas.openxmlformats.org/officeDocument/2006/relationships/package" Target="../embeddings/_________Microsoft_Word5.docx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91680" y="1554162"/>
            <a:ext cx="6624736" cy="4525963"/>
          </a:xfrm>
        </p:spPr>
        <p:txBody>
          <a:bodyPr/>
          <a:lstStyle/>
          <a:p>
            <a:r>
              <a:rPr lang="ru-RU" sz="3600" cap="all" dirty="0">
                <a:solidFill>
                  <a:srgbClr val="4E3B30"/>
                </a:solidFill>
                <a:effectLst>
                  <a:reflection blurRad="12700" stA="48000" endA="300" endPos="55000" dir="5400000" sy="-90000" algn="bl" rotWithShape="0"/>
                </a:effectLst>
                <a:latin typeface="Franklin Gothic Medium"/>
                <a:ea typeface="+mj-ea"/>
                <a:cs typeface="+mj-cs"/>
              </a:rPr>
              <a:t>Игровая технология интеллектуально-творческого развития детей </a:t>
            </a:r>
            <a:br>
              <a:rPr lang="ru-RU" sz="3600" cap="all" dirty="0">
                <a:solidFill>
                  <a:srgbClr val="4E3B30"/>
                </a:solidFill>
                <a:effectLst>
                  <a:reflection blurRad="12700" stA="48000" endA="300" endPos="55000" dir="5400000" sy="-90000" algn="bl" rotWithShape="0"/>
                </a:effectLst>
                <a:latin typeface="Franklin Gothic Medium"/>
                <a:ea typeface="+mj-ea"/>
                <a:cs typeface="+mj-cs"/>
              </a:rPr>
            </a:br>
            <a:r>
              <a:rPr lang="ru-RU" sz="3600" cap="all" dirty="0">
                <a:solidFill>
                  <a:srgbClr val="4E3B30"/>
                </a:solidFill>
                <a:effectLst>
                  <a:reflection blurRad="12700" stA="48000" endA="300" endPos="55000" dir="5400000" sy="-90000" algn="bl" rotWithShape="0"/>
                </a:effectLst>
                <a:latin typeface="Franklin Gothic Medium"/>
                <a:ea typeface="+mj-ea"/>
                <a:cs typeface="+mj-cs"/>
              </a:rPr>
              <a:t>В.В. </a:t>
            </a:r>
            <a:r>
              <a:rPr lang="ru-RU" sz="3600" cap="all" dirty="0" err="1">
                <a:solidFill>
                  <a:srgbClr val="4E3B30"/>
                </a:solidFill>
                <a:effectLst>
                  <a:reflection blurRad="12700" stA="48000" endA="300" endPos="55000" dir="5400000" sy="-90000" algn="bl" rotWithShape="0"/>
                </a:effectLst>
                <a:latin typeface="Franklin Gothic Medium"/>
                <a:ea typeface="+mj-ea"/>
                <a:cs typeface="+mj-cs"/>
              </a:rPr>
              <a:t>Воскобовича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06475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4000" dirty="0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Вячеслав Вадимович </a:t>
            </a:r>
            <a:r>
              <a:rPr lang="ru-RU" sz="4000" dirty="0" err="1">
                <a:solidFill>
                  <a:srgbClr val="00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Воскобович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Объект 3" descr="http://psy.1september.ru/2000/37/14_1.h7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772816"/>
            <a:ext cx="3332136" cy="4048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4355976" y="1340768"/>
            <a:ext cx="446449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95250"/>
            <a:r>
              <a:rPr lang="ru-RU" sz="2400" dirty="0" smtClean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Живет </a:t>
            </a:r>
            <a:r>
              <a:rPr lang="ru-RU" sz="2400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в Санкт-Петербурге. Им разработано более </a:t>
            </a:r>
            <a:r>
              <a:rPr lang="ru-RU" sz="2400" dirty="0" smtClean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50 </a:t>
            </a:r>
            <a:r>
              <a:rPr lang="ru-RU" sz="2400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развивающих игр и пособий. В прошлом Вячеслав Вадимович инженер – физик.</a:t>
            </a:r>
            <a:endParaRPr lang="ru-RU" sz="2800" dirty="0">
              <a:ea typeface="Calibri"/>
              <a:cs typeface="Times New Roman"/>
            </a:endParaRPr>
          </a:p>
          <a:p>
            <a:pPr indent="95250"/>
            <a:r>
              <a:rPr lang="ru-RU" sz="2400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Толчком к изобретению игр послужили двое собственных детей и «пустые» магазины игрушек в эпоху Перестройки. </a:t>
            </a:r>
            <a:r>
              <a:rPr lang="ru-RU" sz="2400" dirty="0" err="1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Воскобович</a:t>
            </a:r>
            <a:r>
              <a:rPr lang="ru-RU" sz="2400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, пытаясь найти альтернативу обычным постсоветским игрушка, натолкнулся на опыт Никитина и Зайцева.</a:t>
            </a:r>
            <a:endParaRPr lang="ru-RU" sz="2800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8545237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4400" i="1" dirty="0">
                <a:latin typeface="Georgia"/>
                <a:ea typeface="Times New Roman"/>
                <a:cs typeface="Tahoma"/>
              </a:rPr>
              <a:t>Что отличает игры </a:t>
            </a:r>
            <a:endParaRPr lang="ru-RU" sz="4400" i="1" dirty="0" smtClean="0">
              <a:latin typeface="Georgia"/>
              <a:ea typeface="Times New Roman"/>
              <a:cs typeface="Tahoma"/>
            </a:endParaRPr>
          </a:p>
          <a:p>
            <a:pPr marL="0" indent="0" algn="ctr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4400" i="1" dirty="0" smtClean="0">
                <a:latin typeface="Georgia"/>
                <a:ea typeface="Times New Roman"/>
                <a:cs typeface="Tahoma"/>
              </a:rPr>
              <a:t>В. </a:t>
            </a:r>
            <a:r>
              <a:rPr lang="ru-RU" sz="4400" i="1" dirty="0" err="1" smtClean="0">
                <a:latin typeface="Georgia"/>
                <a:ea typeface="Times New Roman"/>
                <a:cs typeface="Tahoma"/>
              </a:rPr>
              <a:t>Воскобовича</a:t>
            </a:r>
            <a:r>
              <a:rPr lang="ru-RU" sz="4400" i="1" dirty="0" smtClean="0">
                <a:latin typeface="Georgia"/>
                <a:ea typeface="Times New Roman"/>
                <a:cs typeface="Tahoma"/>
              </a:rPr>
              <a:t> </a:t>
            </a:r>
            <a:r>
              <a:rPr lang="ru-RU" sz="4400" i="1" dirty="0">
                <a:latin typeface="Georgia"/>
                <a:ea typeface="Times New Roman"/>
                <a:cs typeface="Tahoma"/>
              </a:rPr>
              <a:t>от всех остальных?</a:t>
            </a:r>
            <a:endParaRPr lang="ru-RU" sz="3600" dirty="0">
              <a:ea typeface="Calibri"/>
              <a:cs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50881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marL="342900" lvl="0" indent="-342900">
              <a:lnSpc>
                <a:spcPct val="115000"/>
              </a:lnSpc>
              <a:spcBef>
                <a:spcPct val="20000"/>
              </a:spcBef>
              <a:spcAft>
                <a:spcPts val="1000"/>
              </a:spcAft>
            </a:pPr>
            <a:r>
              <a:rPr lang="ru-RU" sz="3600" b="1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Возрастной </a:t>
            </a:r>
            <a:r>
              <a:rPr lang="ru-RU" sz="3600" b="1" dirty="0">
                <a:latin typeface="Times New Roman" pitchFamily="18" charset="0"/>
                <a:ea typeface="Times New Roman"/>
                <a:cs typeface="Times New Roman" pitchFamily="18" charset="0"/>
              </a:rPr>
              <a:t>диапазон.</a:t>
            </a:r>
            <a:r>
              <a:rPr lang="ru-RU" sz="3600" dirty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/>
            </a:r>
            <a:br>
              <a:rPr lang="ru-RU" sz="3600" dirty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</a:b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001419"/>
          </a:xfrm>
        </p:spPr>
        <p:txBody>
          <a:bodyPr>
            <a:normAutofit fontScale="77500" lnSpcReduction="20000"/>
          </a:bodyPr>
          <a:lstStyle/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dirty="0">
                <a:latin typeface="Georgia"/>
                <a:ea typeface="Times New Roman"/>
                <a:cs typeface="Tahoma"/>
              </a:rPr>
              <a:t> Одна и та же игра интересна и трехлетке и семилетке, так как в ней есть и действия для малышей и многоступенчатые задания для старших детей. </a:t>
            </a:r>
            <a:endParaRPr lang="ru-RU" dirty="0" smtClean="0">
              <a:latin typeface="Georgia"/>
              <a:ea typeface="Times New Roman"/>
              <a:cs typeface="Tahoma"/>
            </a:endParaRP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dirty="0" smtClean="0">
                <a:latin typeface="Georgia"/>
                <a:ea typeface="Times New Roman"/>
                <a:cs typeface="Tahoma"/>
              </a:rPr>
              <a:t>Специфика </a:t>
            </a:r>
            <a:r>
              <a:rPr lang="ru-RU" dirty="0">
                <a:latin typeface="Georgia"/>
                <a:ea typeface="Times New Roman"/>
                <a:cs typeface="Tahoma"/>
              </a:rPr>
              <a:t>его игр в том, что это не всегда понятные и очевидные вещи, что как раз и развивает ребенка и сам автор считает, что присутствие взрослого желательно детям до трех лет. </a:t>
            </a:r>
            <a:endParaRPr lang="ru-RU" dirty="0" smtClean="0">
              <a:latin typeface="Georgia"/>
              <a:ea typeface="Times New Roman"/>
              <a:cs typeface="Tahoma"/>
            </a:endParaRP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dirty="0" smtClean="0">
                <a:latin typeface="Georgia"/>
                <a:ea typeface="Times New Roman"/>
                <a:cs typeface="Tahoma"/>
              </a:rPr>
              <a:t>После </a:t>
            </a:r>
            <a:r>
              <a:rPr lang="ru-RU" dirty="0">
                <a:latin typeface="Georgia"/>
                <a:ea typeface="Times New Roman"/>
                <a:cs typeface="Tahoma"/>
              </a:rPr>
              <a:t>трех все зависит от родителей, если они хотят дать ребенку больше, должны быть все - таки рядом в этой сфере. Ребенок будет выполнять задания и сам, но присутствие рядом взрослого даст ему больше.</a:t>
            </a:r>
            <a:endParaRPr lang="ru-RU" sz="2400" dirty="0">
              <a:ea typeface="Calibri"/>
              <a:cs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82827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342900" lvl="0" indent="-342900">
              <a:lnSpc>
                <a:spcPct val="115000"/>
              </a:lnSpc>
              <a:spcBef>
                <a:spcPct val="20000"/>
              </a:spcBef>
              <a:spcAft>
                <a:spcPts val="1000"/>
              </a:spcAft>
            </a:pPr>
            <a:r>
              <a:rPr lang="ru-RU" sz="4000" b="1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Многофункциональность</a:t>
            </a:r>
            <a:r>
              <a:rPr lang="ru-RU" sz="4000" dirty="0">
                <a:latin typeface="Times New Roman" pitchFamily="18" charset="0"/>
                <a:ea typeface="Times New Roman"/>
                <a:cs typeface="Times New Roman" pitchFamily="18" charset="0"/>
              </a:rPr>
              <a:t>.</a:t>
            </a:r>
            <a:r>
              <a:rPr lang="ru-RU" sz="1700" dirty="0">
                <a:ea typeface="Calibri"/>
                <a:cs typeface="Times New Roman"/>
              </a:rPr>
              <a:t/>
            </a:r>
            <a:br>
              <a:rPr lang="ru-RU" sz="1700" dirty="0">
                <a:ea typeface="Calibri"/>
                <a:cs typeface="Times New Roman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400600"/>
          </a:xfrm>
        </p:spPr>
        <p:txBody>
          <a:bodyPr>
            <a:normAutofit fontScale="85000" lnSpcReduction="20000"/>
          </a:bodyPr>
          <a:lstStyle/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dirty="0" smtClean="0">
                <a:latin typeface="Georgia"/>
                <a:ea typeface="Times New Roman"/>
                <a:cs typeface="Tahoma"/>
              </a:rPr>
              <a:t>Это </a:t>
            </a:r>
            <a:r>
              <a:rPr lang="ru-RU" dirty="0">
                <a:latin typeface="Georgia"/>
                <a:ea typeface="Times New Roman"/>
                <a:cs typeface="Tahoma"/>
              </a:rPr>
              <a:t>то, что отличает игры </a:t>
            </a:r>
            <a:r>
              <a:rPr lang="ru-RU" dirty="0" err="1">
                <a:latin typeface="Georgia"/>
                <a:ea typeface="Times New Roman"/>
                <a:cs typeface="Tahoma"/>
              </a:rPr>
              <a:t>Воскобовича</a:t>
            </a:r>
            <a:r>
              <a:rPr lang="ru-RU" dirty="0">
                <a:latin typeface="Georgia"/>
                <a:ea typeface="Times New Roman"/>
                <a:cs typeface="Tahoma"/>
              </a:rPr>
              <a:t> от всего коробочного, что стоит в магазинах игрушек. </a:t>
            </a:r>
            <a:endParaRPr lang="ru-RU" dirty="0" smtClean="0">
              <a:latin typeface="Georgia"/>
              <a:ea typeface="Times New Roman"/>
              <a:cs typeface="Tahoma"/>
            </a:endParaRP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dirty="0" smtClean="0">
                <a:latin typeface="Georgia"/>
                <a:ea typeface="Times New Roman"/>
                <a:cs typeface="Tahoma"/>
              </a:rPr>
              <a:t>С </a:t>
            </a:r>
            <a:r>
              <a:rPr lang="ru-RU" dirty="0">
                <a:latin typeface="Georgia"/>
                <a:ea typeface="Times New Roman"/>
                <a:cs typeface="Tahoma"/>
              </a:rPr>
              <a:t>помощью игр решаются сразу несколько образовательных задач: сначала нужно из деталей головоломки составить и придумать сказочный мир</a:t>
            </a:r>
            <a:r>
              <a:rPr lang="ru-RU" dirty="0" smtClean="0">
                <a:latin typeface="Georgia"/>
                <a:ea typeface="Times New Roman"/>
                <a:cs typeface="Tahoma"/>
              </a:rPr>
              <a:t>, </a:t>
            </a:r>
            <a:r>
              <a:rPr lang="ru-RU" dirty="0">
                <a:latin typeface="Georgia"/>
                <a:ea typeface="Times New Roman"/>
                <a:cs typeface="Tahoma"/>
              </a:rPr>
              <a:t>в это время ребенок незаметно для себя </a:t>
            </a:r>
            <a:r>
              <a:rPr lang="ru-RU" dirty="0" smtClean="0">
                <a:latin typeface="Georgia"/>
                <a:ea typeface="Times New Roman"/>
                <a:cs typeface="Tahoma"/>
              </a:rPr>
              <a:t>осваивает </a:t>
            </a:r>
            <a:r>
              <a:rPr lang="ru-RU" dirty="0">
                <a:latin typeface="Georgia"/>
                <a:ea typeface="Times New Roman"/>
                <a:cs typeface="Tahoma"/>
              </a:rPr>
              <a:t>цифры и </a:t>
            </a:r>
            <a:r>
              <a:rPr lang="ru-RU" dirty="0" smtClean="0">
                <a:latin typeface="Georgia"/>
                <a:ea typeface="Times New Roman"/>
                <a:cs typeface="Tahoma"/>
              </a:rPr>
              <a:t>буквы; узнает </a:t>
            </a:r>
            <a:r>
              <a:rPr lang="ru-RU" dirty="0">
                <a:latin typeface="Georgia"/>
                <a:ea typeface="Times New Roman"/>
                <a:cs typeface="Tahoma"/>
              </a:rPr>
              <a:t>и запоминает цвет, форму; тренирует мелкую моторику рук; совершенствует речь, мышление, внимание, память, воображение</a:t>
            </a:r>
            <a:r>
              <a:rPr lang="ru-RU" dirty="0" smtClean="0">
                <a:latin typeface="Georgia"/>
                <a:ea typeface="Times New Roman"/>
                <a:cs typeface="Tahoma"/>
              </a:rPr>
              <a:t>. </a:t>
            </a: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dirty="0" smtClean="0">
                <a:latin typeface="Georgia"/>
                <a:ea typeface="Times New Roman"/>
                <a:cs typeface="Tahoma"/>
              </a:rPr>
              <a:t>С </a:t>
            </a:r>
            <a:r>
              <a:rPr lang="ru-RU" dirty="0">
                <a:latin typeface="Georgia"/>
                <a:ea typeface="Times New Roman"/>
                <a:cs typeface="Tahoma"/>
              </a:rPr>
              <a:t>помощью одной игры можно решать большое количество образовательных задач. </a:t>
            </a:r>
            <a:endParaRPr lang="ru-RU" sz="2400" dirty="0">
              <a:ea typeface="Calibri"/>
              <a:cs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61871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marL="342900" lvl="0" indent="-342900">
              <a:lnSpc>
                <a:spcPct val="115000"/>
              </a:lnSpc>
              <a:spcBef>
                <a:spcPct val="20000"/>
              </a:spcBef>
              <a:spcAft>
                <a:spcPts val="1000"/>
              </a:spcAft>
            </a:pPr>
            <a:r>
              <a:rPr lang="ru-RU" sz="3600" b="1" dirty="0" smtClean="0">
                <a:latin typeface="Georgia"/>
                <a:ea typeface="Times New Roman"/>
                <a:cs typeface="Tahoma"/>
              </a:rPr>
              <a:t>Творческий </a:t>
            </a:r>
            <a:r>
              <a:rPr lang="ru-RU" sz="3600" b="1" dirty="0">
                <a:latin typeface="Georgia"/>
                <a:ea typeface="Times New Roman"/>
                <a:cs typeface="Tahoma"/>
              </a:rPr>
              <a:t>потенциал.</a:t>
            </a:r>
            <a:r>
              <a:rPr lang="ru-RU" sz="3600" b="1" dirty="0">
                <a:ea typeface="Calibri"/>
                <a:cs typeface="Times New Roman"/>
              </a:rPr>
              <a:t/>
            </a:r>
            <a:br>
              <a:rPr lang="ru-RU" sz="3600" b="1" dirty="0">
                <a:ea typeface="Calibri"/>
                <a:cs typeface="Times New Roman"/>
              </a:rPr>
            </a:br>
            <a:endParaRPr lang="ru-RU" sz="36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124744"/>
            <a:ext cx="8229600" cy="5256584"/>
          </a:xfrm>
        </p:spPr>
        <p:txBody>
          <a:bodyPr>
            <a:normAutofit fontScale="77500" lnSpcReduction="20000"/>
          </a:bodyPr>
          <a:lstStyle/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dirty="0" smtClean="0">
                <a:latin typeface="Georgia"/>
                <a:ea typeface="Times New Roman"/>
                <a:cs typeface="Tahoma"/>
              </a:rPr>
              <a:t>Все </a:t>
            </a:r>
            <a:r>
              <a:rPr lang="ru-RU" dirty="0">
                <a:latin typeface="Georgia"/>
                <a:ea typeface="Times New Roman"/>
                <a:cs typeface="Tahoma"/>
              </a:rPr>
              <a:t>игры - свободный полет воображения, которое может вылиться в </a:t>
            </a:r>
            <a:r>
              <a:rPr lang="ru-RU" dirty="0" smtClean="0">
                <a:latin typeface="Georgia"/>
                <a:ea typeface="Times New Roman"/>
                <a:cs typeface="Tahoma"/>
              </a:rPr>
              <a:t>какое-нибудь открытие. </a:t>
            </a: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dirty="0" smtClean="0">
                <a:latin typeface="Georgia"/>
                <a:ea typeface="Times New Roman"/>
                <a:cs typeface="Tahoma"/>
              </a:rPr>
              <a:t>Сколько </a:t>
            </a:r>
            <a:r>
              <a:rPr lang="ru-RU" dirty="0">
                <a:latin typeface="Georgia"/>
                <a:ea typeface="Times New Roman"/>
                <a:cs typeface="Tahoma"/>
              </a:rPr>
              <a:t>интересного можно придумать и сделать из деталей "Чудо-головоломок", разноцветных "паутинок" "</a:t>
            </a:r>
            <a:r>
              <a:rPr lang="ru-RU" dirty="0" err="1">
                <a:latin typeface="Georgia"/>
                <a:ea typeface="Times New Roman"/>
                <a:cs typeface="Tahoma"/>
              </a:rPr>
              <a:t>Геоконта</a:t>
            </a:r>
            <a:r>
              <a:rPr lang="ru-RU" dirty="0">
                <a:latin typeface="Georgia"/>
                <a:ea typeface="Times New Roman"/>
                <a:cs typeface="Tahoma"/>
              </a:rPr>
              <a:t>", "вечного оригами" "Квадрата </a:t>
            </a:r>
            <a:r>
              <a:rPr lang="ru-RU" dirty="0" err="1" smtClean="0">
                <a:latin typeface="Georgia"/>
                <a:ea typeface="Times New Roman"/>
                <a:cs typeface="Tahoma"/>
              </a:rPr>
              <a:t>Воскобовича</a:t>
            </a:r>
            <a:r>
              <a:rPr lang="ru-RU" dirty="0" smtClean="0">
                <a:latin typeface="Georgia"/>
                <a:ea typeface="Times New Roman"/>
                <a:cs typeface="Tahoma"/>
              </a:rPr>
              <a:t>«. </a:t>
            </a: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dirty="0" smtClean="0">
                <a:latin typeface="Georgia"/>
                <a:ea typeface="Times New Roman"/>
                <a:cs typeface="Tahoma"/>
              </a:rPr>
              <a:t>Создавая </a:t>
            </a:r>
            <a:r>
              <a:rPr lang="ru-RU" dirty="0">
                <a:latin typeface="Georgia"/>
                <a:ea typeface="Times New Roman"/>
                <a:cs typeface="Tahoma"/>
              </a:rPr>
              <a:t>из деталей головоломок бабочек, птиц, животных, ребенок может идентифицировать себя с этим животным, сочинить про него целую историю. </a:t>
            </a:r>
            <a:endParaRPr lang="ru-RU" dirty="0" smtClean="0">
              <a:latin typeface="Georgia"/>
              <a:ea typeface="Times New Roman"/>
              <a:cs typeface="Tahoma"/>
            </a:endParaRP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dirty="0">
                <a:latin typeface="Georgia"/>
                <a:ea typeface="Times New Roman"/>
                <a:cs typeface="Tahoma"/>
              </a:rPr>
              <a:t>Л</a:t>
            </a:r>
            <a:r>
              <a:rPr lang="ru-RU" dirty="0" smtClean="0">
                <a:latin typeface="Georgia"/>
                <a:ea typeface="Times New Roman"/>
                <a:cs typeface="Tahoma"/>
              </a:rPr>
              <a:t>юбая </a:t>
            </a:r>
            <a:r>
              <a:rPr lang="ru-RU" dirty="0">
                <a:latin typeface="Georgia"/>
                <a:ea typeface="Times New Roman"/>
                <a:cs typeface="Tahoma"/>
              </a:rPr>
              <a:t>получившаяся фигура, может разжечь воображение малыша до такой степени, на которую мы, взрослые, простое не способны.</a:t>
            </a:r>
            <a:endParaRPr lang="ru-RU" sz="2400" dirty="0">
              <a:ea typeface="Calibri"/>
              <a:cs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75834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1152128"/>
          </a:xfrm>
        </p:spPr>
        <p:txBody>
          <a:bodyPr>
            <a:normAutofit fontScale="90000"/>
          </a:bodyPr>
          <a:lstStyle/>
          <a:p>
            <a:pPr marL="342900" lvl="0" indent="-342900">
              <a:lnSpc>
                <a:spcPct val="115000"/>
              </a:lnSpc>
              <a:spcBef>
                <a:spcPct val="20000"/>
              </a:spcBef>
              <a:spcAft>
                <a:spcPts val="1000"/>
              </a:spcAft>
            </a:pPr>
            <a:r>
              <a:rPr lang="ru-RU" sz="4000" b="1" dirty="0" smtClean="0">
                <a:latin typeface="Georgia"/>
                <a:ea typeface="Times New Roman"/>
                <a:cs typeface="Tahoma"/>
              </a:rPr>
              <a:t>Сочетание </a:t>
            </a:r>
            <a:r>
              <a:rPr lang="ru-RU" sz="4000" b="1" dirty="0">
                <a:latin typeface="Georgia"/>
                <a:ea typeface="Times New Roman"/>
                <a:cs typeface="Tahoma"/>
              </a:rPr>
              <a:t>сказки и головоломки.</a:t>
            </a:r>
            <a:r>
              <a:rPr lang="ru-RU" sz="1700" dirty="0">
                <a:solidFill>
                  <a:prstClr val="black"/>
                </a:solidFill>
                <a:ea typeface="Calibri"/>
                <a:cs typeface="Times New Roman"/>
              </a:rPr>
              <a:t/>
            </a:r>
            <a:br>
              <a:rPr lang="ru-RU" sz="1700" dirty="0">
                <a:solidFill>
                  <a:prstClr val="black"/>
                </a:solidFill>
                <a:ea typeface="Calibri"/>
                <a:cs typeface="Times New Roman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dirty="0" smtClean="0">
                <a:latin typeface="Georgia"/>
                <a:ea typeface="Times New Roman"/>
                <a:cs typeface="Tahoma"/>
              </a:rPr>
              <a:t>Интерес </a:t>
            </a:r>
            <a:r>
              <a:rPr lang="ru-RU" dirty="0">
                <a:latin typeface="Georgia"/>
                <a:ea typeface="Times New Roman"/>
                <a:cs typeface="Tahoma"/>
              </a:rPr>
              <a:t>детей к сказкам - это и дополнительная мотивация, и модель опосредованного обучения. </a:t>
            </a:r>
            <a:endParaRPr lang="ru-RU" dirty="0" smtClean="0">
              <a:latin typeface="Georgia"/>
              <a:ea typeface="Times New Roman"/>
              <a:cs typeface="Tahoma"/>
            </a:endParaRP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dirty="0">
                <a:latin typeface="Georgia"/>
                <a:ea typeface="Times New Roman"/>
                <a:cs typeface="Tahoma"/>
              </a:rPr>
              <a:t>Р</a:t>
            </a:r>
            <a:r>
              <a:rPr lang="ru-RU" dirty="0" smtClean="0">
                <a:latin typeface="Georgia"/>
                <a:ea typeface="Times New Roman"/>
                <a:cs typeface="Tahoma"/>
              </a:rPr>
              <a:t>ебята </a:t>
            </a:r>
            <a:r>
              <a:rPr lang="ru-RU" dirty="0">
                <a:latin typeface="Georgia"/>
                <a:ea typeface="Times New Roman"/>
                <a:cs typeface="Tahoma"/>
              </a:rPr>
              <a:t>с удовольствием играют не с квадратами, треугольниками и трапециями, а с Нетающими Льдинками Озера </a:t>
            </a:r>
            <a:r>
              <a:rPr lang="ru-RU" dirty="0" err="1">
                <a:latin typeface="Georgia"/>
                <a:ea typeface="Times New Roman"/>
                <a:cs typeface="Tahoma"/>
              </a:rPr>
              <a:t>Айс</a:t>
            </a:r>
            <a:r>
              <a:rPr lang="ru-RU" dirty="0">
                <a:latin typeface="Georgia"/>
                <a:ea typeface="Times New Roman"/>
                <a:cs typeface="Tahoma"/>
              </a:rPr>
              <a:t> и разноцветными паутинками Паука </a:t>
            </a:r>
            <a:r>
              <a:rPr lang="ru-RU" dirty="0" err="1">
                <a:latin typeface="Georgia"/>
                <a:ea typeface="Times New Roman"/>
                <a:cs typeface="Tahoma"/>
              </a:rPr>
              <a:t>Юка</a:t>
            </a:r>
            <a:r>
              <a:rPr lang="ru-RU" dirty="0">
                <a:latin typeface="Georgia"/>
                <a:ea typeface="Times New Roman"/>
                <a:cs typeface="Tahoma"/>
              </a:rPr>
              <a:t>, не </a:t>
            </a:r>
            <a:r>
              <a:rPr lang="ru-RU" dirty="0" smtClean="0">
                <a:latin typeface="Georgia"/>
                <a:ea typeface="Times New Roman"/>
                <a:cs typeface="Tahoma"/>
              </a:rPr>
              <a:t>изучают части и целое, </a:t>
            </a:r>
            <a:r>
              <a:rPr lang="ru-RU" dirty="0">
                <a:latin typeface="Georgia"/>
                <a:ea typeface="Times New Roman"/>
                <a:cs typeface="Tahoma"/>
              </a:rPr>
              <a:t>а разгадывают вместе с Малышом Гео секреты Чудо-Цветика.  </a:t>
            </a:r>
            <a:endParaRPr lang="ru-RU" dirty="0" smtClean="0">
              <a:latin typeface="Georgia"/>
              <a:ea typeface="Times New Roman"/>
              <a:cs typeface="Tahoma"/>
            </a:endParaRP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dirty="0" smtClean="0">
                <a:latin typeface="Georgia"/>
                <a:ea typeface="Times New Roman"/>
                <a:cs typeface="Tahoma"/>
              </a:rPr>
              <a:t>Новое</a:t>
            </a:r>
            <a:r>
              <a:rPr lang="ru-RU" dirty="0">
                <a:latin typeface="Georgia"/>
                <a:ea typeface="Times New Roman"/>
                <a:cs typeface="Tahoma"/>
              </a:rPr>
              <a:t>, необычное и нестандартное всегда привлекает внимание малышей и лучше запоминается.  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01431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1728192"/>
          </a:xfrm>
        </p:spPr>
        <p:txBody>
          <a:bodyPr>
            <a:normAutofit fontScale="90000"/>
          </a:bodyPr>
          <a:lstStyle/>
          <a:p>
            <a:pPr lvl="0">
              <a:lnSpc>
                <a:spcPct val="115000"/>
              </a:lnSpc>
              <a:spcBef>
                <a:spcPct val="20000"/>
              </a:spcBef>
              <a:spcAft>
                <a:spcPts val="1000"/>
              </a:spcAft>
            </a:pPr>
            <a:r>
              <a:rPr lang="ru-RU" sz="4000" b="1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Универсальность по отношению к образовательным </a:t>
            </a:r>
            <a:r>
              <a:rPr lang="ru-RU" sz="4000" b="1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программам</a:t>
            </a:r>
            <a:r>
              <a:rPr lang="ru-RU" sz="2400" dirty="0">
                <a:solidFill>
                  <a:prstClr val="black"/>
                </a:solidFill>
                <a:ea typeface="Calibri"/>
                <a:cs typeface="Times New Roman"/>
              </a:rPr>
              <a:t/>
            </a:r>
            <a:br>
              <a:rPr lang="ru-RU" sz="2400" dirty="0">
                <a:solidFill>
                  <a:prstClr val="black"/>
                </a:solidFill>
                <a:ea typeface="Calibri"/>
                <a:cs typeface="Times New Roman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71600" y="2636912"/>
            <a:ext cx="7488832" cy="3489251"/>
          </a:xfrm>
        </p:spPr>
        <p:txBody>
          <a:bodyPr/>
          <a:lstStyle/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dirty="0" smtClean="0">
                <a:latin typeface="Times New Roman"/>
                <a:ea typeface="Calibri"/>
                <a:cs typeface="Times New Roman"/>
              </a:rPr>
              <a:t>Как </a:t>
            </a:r>
            <a:r>
              <a:rPr lang="ru-RU" dirty="0">
                <a:latin typeface="Times New Roman"/>
                <a:ea typeface="Calibri"/>
                <a:cs typeface="Times New Roman"/>
              </a:rPr>
              <a:t>показала практика, игры прекрасно вписались в программы образовательных учреждений, например "Детство", "Развитие", "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Радуга«, «Программа воспитания и обучения».</a:t>
            </a:r>
            <a:endParaRPr lang="ru-RU" sz="2400" dirty="0">
              <a:ea typeface="Calibri"/>
              <a:cs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94506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Объект 7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3788" y="692696"/>
            <a:ext cx="9197787" cy="6111885"/>
          </a:xfrm>
        </p:spPr>
      </p:pic>
    </p:spTree>
    <p:extLst>
      <p:ext uri="{BB962C8B-B14F-4D97-AF65-F5344CB8AC3E}">
        <p14:creationId xmlns:p14="http://schemas.microsoft.com/office/powerpoint/2010/main" val="21205081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3788" y="692696"/>
            <a:ext cx="9197787" cy="6111885"/>
          </a:xfrm>
        </p:spPr>
      </p:pic>
    </p:spTree>
    <p:extLst>
      <p:ext uri="{BB962C8B-B14F-4D97-AF65-F5344CB8AC3E}">
        <p14:creationId xmlns:p14="http://schemas.microsoft.com/office/powerpoint/2010/main" val="210434874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77" y="764704"/>
            <a:ext cx="9089423" cy="6039878"/>
          </a:xfrm>
        </p:spPr>
      </p:pic>
    </p:spTree>
    <p:extLst>
      <p:ext uri="{BB962C8B-B14F-4D97-AF65-F5344CB8AC3E}">
        <p14:creationId xmlns:p14="http://schemas.microsoft.com/office/powerpoint/2010/main" val="343466054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28438"/>
            <a:ext cx="9144000" cy="6076143"/>
          </a:xfrm>
        </p:spPr>
      </p:pic>
    </p:spTree>
    <p:extLst>
      <p:ext uri="{BB962C8B-B14F-4D97-AF65-F5344CB8AC3E}">
        <p14:creationId xmlns:p14="http://schemas.microsoft.com/office/powerpoint/2010/main" val="202861813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3788" y="692696"/>
            <a:ext cx="9197787" cy="6111885"/>
          </a:xfrm>
        </p:spPr>
      </p:pic>
    </p:spTree>
    <p:extLst>
      <p:ext uri="{BB962C8B-B14F-4D97-AF65-F5344CB8AC3E}">
        <p14:creationId xmlns:p14="http://schemas.microsoft.com/office/powerpoint/2010/main" val="139483532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7"/>
          </a:xfrm>
        </p:spPr>
        <p:txBody>
          <a:bodyPr/>
          <a:lstStyle/>
          <a:p>
            <a:pPr marL="0" indent="0" algn="ctr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5400" b="1" dirty="0">
                <a:latin typeface="Times New Roman"/>
                <a:ea typeface="Calibri"/>
                <a:cs typeface="Times New Roman"/>
              </a:rPr>
              <a:t>Основные принципы </a:t>
            </a:r>
            <a:r>
              <a:rPr lang="ru-RU" sz="5400" b="1" dirty="0" smtClean="0">
                <a:latin typeface="Times New Roman"/>
                <a:ea typeface="Calibri"/>
                <a:cs typeface="Times New Roman"/>
              </a:rPr>
              <a:t>технологии «Сказочные лабиринты игры»</a:t>
            </a:r>
            <a:endParaRPr lang="ru-RU" sz="4400" dirty="0">
              <a:ea typeface="Calibri"/>
              <a:cs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1208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20688"/>
            <a:ext cx="8229600" cy="796950"/>
          </a:xfrm>
        </p:spPr>
        <p:txBody>
          <a:bodyPr>
            <a:normAutofit fontScale="90000"/>
          </a:bodyPr>
          <a:lstStyle/>
          <a:p>
            <a:pPr lvl="0">
              <a:lnSpc>
                <a:spcPct val="115000"/>
              </a:lnSpc>
              <a:spcBef>
                <a:spcPct val="20000"/>
              </a:spcBef>
              <a:spcAft>
                <a:spcPts val="1000"/>
              </a:spcAft>
            </a:pPr>
            <a:r>
              <a:rPr lang="ru-RU" sz="4000" b="1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Игра плюс сказка</a:t>
            </a:r>
            <a:r>
              <a:rPr lang="ru-RU" sz="1500" dirty="0">
                <a:solidFill>
                  <a:prstClr val="black"/>
                </a:solidFill>
                <a:ea typeface="Calibri"/>
                <a:cs typeface="Times New Roman"/>
              </a:rPr>
              <a:t/>
            </a:r>
            <a:br>
              <a:rPr lang="ru-RU" sz="1500" dirty="0">
                <a:solidFill>
                  <a:prstClr val="black"/>
                </a:solidFill>
                <a:ea typeface="Calibri"/>
                <a:cs typeface="Times New Roman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>
            <a:normAutofit fontScale="70000" lnSpcReduction="20000"/>
          </a:bodyPr>
          <a:lstStyle/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b="1" dirty="0" smtClean="0">
                <a:latin typeface="Times New Roman"/>
                <a:ea typeface="Calibri"/>
                <a:cs typeface="Times New Roman"/>
              </a:rPr>
              <a:t>Первым </a:t>
            </a:r>
            <a:r>
              <a:rPr lang="ru-RU" b="1" dirty="0">
                <a:latin typeface="Times New Roman"/>
                <a:ea typeface="Calibri"/>
                <a:cs typeface="Times New Roman"/>
              </a:rPr>
              <a:t>принципом </a:t>
            </a:r>
            <a:r>
              <a:rPr lang="ru-RU" dirty="0">
                <a:latin typeface="Times New Roman"/>
                <a:ea typeface="Calibri"/>
                <a:cs typeface="Times New Roman"/>
              </a:rPr>
              <a:t>технологии "Сказочные лабиринты игры" является игровое обучение детей дошкольного возраста. Особенность ее в том, что в этой игре реально выстраивается почти весь процесс обучения ребенка. </a:t>
            </a:r>
            <a:endParaRPr lang="ru-RU" dirty="0" smtClean="0">
              <a:latin typeface="Times New Roman"/>
              <a:ea typeface="Calibri"/>
              <a:cs typeface="Times New Roman"/>
            </a:endParaRP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dirty="0" smtClean="0">
                <a:latin typeface="Times New Roman"/>
                <a:ea typeface="Calibri"/>
                <a:cs typeface="Times New Roman"/>
              </a:rPr>
              <a:t>"</a:t>
            </a:r>
            <a:r>
              <a:rPr lang="ru-RU" dirty="0">
                <a:latin typeface="Times New Roman"/>
                <a:ea typeface="Calibri"/>
                <a:cs typeface="Times New Roman"/>
              </a:rPr>
              <a:t>Сказочные лабиринты игры" - это форма взаимодействия взрослого и детей через реализацию определенного сюжета (игры и сказки). При этом образовательные задачи включены в содержание игры.</a:t>
            </a:r>
            <a:endParaRPr lang="ru-RU" sz="2400" dirty="0">
              <a:ea typeface="Calibri"/>
              <a:cs typeface="Times New Roman"/>
            </a:endParaRP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dirty="0">
                <a:latin typeface="Times New Roman"/>
                <a:ea typeface="Calibri"/>
                <a:cs typeface="Times New Roman"/>
              </a:rPr>
              <a:t>Дополнительную игровую мотивацию создают и методические сказки. В их сюжеты органично вплетается система вопросов, задач, упражнения, заданий. Очень удобно - взрослый читает сказку, ребенок ее слушает и по ходу сюжета отвечает на вопросы, решает задачи, выполняет задания. </a:t>
            </a:r>
            <a:endParaRPr lang="ru-RU" sz="2400" dirty="0">
              <a:ea typeface="Calibri"/>
              <a:cs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15623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332656"/>
            <a:ext cx="8229600" cy="864096"/>
          </a:xfrm>
        </p:spPr>
        <p:txBody>
          <a:bodyPr>
            <a:normAutofit fontScale="90000"/>
          </a:bodyPr>
          <a:lstStyle/>
          <a:p>
            <a:pPr marL="342900" lvl="0" indent="-342900">
              <a:lnSpc>
                <a:spcPct val="115000"/>
              </a:lnSpc>
              <a:spcBef>
                <a:spcPct val="20000"/>
              </a:spcBef>
              <a:spcAft>
                <a:spcPts val="1000"/>
              </a:spcAft>
            </a:pPr>
            <a:r>
              <a:rPr lang="ru-RU" sz="4000" b="1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/>
            </a:r>
            <a:br>
              <a:rPr lang="ru-RU" sz="4000" b="1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</a:br>
            <a:r>
              <a:rPr lang="ru-RU" sz="4000" b="1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Интеллект</a:t>
            </a:r>
            <a:r>
              <a:rPr lang="ru-RU" sz="1100" dirty="0">
                <a:solidFill>
                  <a:prstClr val="black"/>
                </a:solidFill>
                <a:ea typeface="Calibri"/>
                <a:cs typeface="Times New Roman"/>
              </a:rPr>
              <a:t/>
            </a:r>
            <a:br>
              <a:rPr lang="ru-RU" sz="1100" dirty="0">
                <a:solidFill>
                  <a:prstClr val="black"/>
                </a:solidFill>
                <a:ea typeface="Calibri"/>
                <a:cs typeface="Times New Roman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4500" b="1" dirty="0" smtClean="0">
                <a:latin typeface="Times New Roman"/>
                <a:ea typeface="Calibri"/>
                <a:cs typeface="Times New Roman"/>
              </a:rPr>
              <a:t>Второй </a:t>
            </a:r>
            <a:r>
              <a:rPr lang="ru-RU" sz="4500" b="1" dirty="0">
                <a:latin typeface="Times New Roman"/>
                <a:ea typeface="Calibri"/>
                <a:cs typeface="Times New Roman"/>
              </a:rPr>
              <a:t>принцип </a:t>
            </a:r>
            <a:r>
              <a:rPr lang="ru-RU" sz="4500" dirty="0">
                <a:latin typeface="Times New Roman"/>
                <a:ea typeface="Calibri"/>
                <a:cs typeface="Times New Roman"/>
              </a:rPr>
              <a:t>технологии </a:t>
            </a:r>
            <a:r>
              <a:rPr lang="ru-RU" sz="4500" dirty="0" err="1">
                <a:latin typeface="Times New Roman"/>
                <a:ea typeface="Calibri"/>
                <a:cs typeface="Times New Roman"/>
              </a:rPr>
              <a:t>Воскобовича</a:t>
            </a:r>
            <a:r>
              <a:rPr lang="ru-RU" sz="4500" dirty="0">
                <a:latin typeface="Times New Roman"/>
                <a:ea typeface="Calibri"/>
                <a:cs typeface="Times New Roman"/>
              </a:rPr>
              <a:t> - построение такой детской игровой деятельности, в результате которой развиваются психические процессы внимания, памяти, воображения, мышления, речи. </a:t>
            </a:r>
            <a:endParaRPr lang="ru-RU" sz="4500" dirty="0" smtClean="0">
              <a:latin typeface="Times New Roman"/>
              <a:ea typeface="Calibri"/>
              <a:cs typeface="Times New Roman"/>
            </a:endParaRP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4500" dirty="0" smtClean="0">
                <a:latin typeface="Times New Roman"/>
                <a:ea typeface="Calibri"/>
                <a:cs typeface="Times New Roman"/>
              </a:rPr>
              <a:t>Постоянное </a:t>
            </a:r>
            <a:r>
              <a:rPr lang="ru-RU" sz="4500" dirty="0">
                <a:latin typeface="Times New Roman"/>
                <a:ea typeface="Calibri"/>
                <a:cs typeface="Times New Roman"/>
              </a:rPr>
              <a:t>и постепенное усложнение игр ("по спирали") позволяет поддерживать детскую деятельность в зоне оптимальной трудности. </a:t>
            </a:r>
            <a:endParaRPr lang="ru-RU" sz="4500" dirty="0" smtClean="0">
              <a:latin typeface="Times New Roman"/>
              <a:ea typeface="Calibri"/>
              <a:cs typeface="Times New Roman"/>
            </a:endParaRP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4500" dirty="0" smtClean="0">
                <a:latin typeface="Times New Roman"/>
                <a:ea typeface="Calibri"/>
                <a:cs typeface="Times New Roman"/>
              </a:rPr>
              <a:t>В </a:t>
            </a:r>
            <a:r>
              <a:rPr lang="ru-RU" sz="4500" dirty="0">
                <a:latin typeface="Times New Roman"/>
                <a:ea typeface="Calibri"/>
                <a:cs typeface="Times New Roman"/>
              </a:rPr>
              <a:t>каждой игре ребенок всегда добивается какого-то "предметного" результата.</a:t>
            </a:r>
            <a:endParaRPr lang="ru-RU" sz="4500" dirty="0">
              <a:ea typeface="Calibri"/>
              <a:cs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411627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936104"/>
          </a:xfrm>
        </p:spPr>
        <p:txBody>
          <a:bodyPr>
            <a:normAutofit fontScale="90000"/>
          </a:bodyPr>
          <a:lstStyle/>
          <a:p>
            <a:pPr marL="342900" lvl="0" indent="-342900">
              <a:lnSpc>
                <a:spcPct val="115000"/>
              </a:lnSpc>
              <a:spcBef>
                <a:spcPct val="20000"/>
              </a:spcBef>
              <a:spcAft>
                <a:spcPts val="1000"/>
              </a:spcAft>
            </a:pPr>
            <a:r>
              <a:rPr lang="ru-RU" sz="4000" b="1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Творчество</a:t>
            </a:r>
            <a:r>
              <a:rPr lang="ru-RU" sz="2000" dirty="0">
                <a:solidFill>
                  <a:prstClr val="black"/>
                </a:solidFill>
                <a:ea typeface="Calibri"/>
                <a:cs typeface="Times New Roman"/>
              </a:rPr>
              <a:t/>
            </a:r>
            <a:br>
              <a:rPr lang="ru-RU" sz="2000" dirty="0">
                <a:solidFill>
                  <a:prstClr val="black"/>
                </a:solidFill>
                <a:ea typeface="Calibri"/>
                <a:cs typeface="Times New Roman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b="1" dirty="0" smtClean="0">
                <a:latin typeface="Times New Roman"/>
                <a:ea typeface="Calibri"/>
                <a:cs typeface="Times New Roman"/>
              </a:rPr>
              <a:t>Третий </a:t>
            </a:r>
            <a:r>
              <a:rPr lang="ru-RU" b="1" dirty="0">
                <a:latin typeface="Times New Roman"/>
                <a:ea typeface="Calibri"/>
                <a:cs typeface="Times New Roman"/>
              </a:rPr>
              <a:t>принцип </a:t>
            </a:r>
            <a:r>
              <a:rPr lang="ru-RU" dirty="0">
                <a:latin typeface="Times New Roman"/>
                <a:ea typeface="Calibri"/>
                <a:cs typeface="Times New Roman"/>
              </a:rPr>
              <a:t>"Сказочных лабиринтов игры" - раннее творческое развитие дошкольников. </a:t>
            </a:r>
            <a:endParaRPr lang="ru-RU" dirty="0" smtClean="0">
              <a:latin typeface="Times New Roman"/>
              <a:ea typeface="Calibri"/>
              <a:cs typeface="Times New Roman"/>
            </a:endParaRP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dirty="0">
                <a:latin typeface="Times New Roman"/>
                <a:ea typeface="Calibri"/>
                <a:cs typeface="Times New Roman"/>
              </a:rPr>
              <a:t>И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гра </a:t>
            </a:r>
            <a:r>
              <a:rPr lang="ru-RU" dirty="0">
                <a:latin typeface="Times New Roman"/>
                <a:ea typeface="Calibri"/>
                <a:cs typeface="Times New Roman"/>
              </a:rPr>
              <a:t>создает условия для проявления творчества, стимулирует развитие творческих способностей ребенка. </a:t>
            </a:r>
            <a:endParaRPr lang="ru-RU" dirty="0" smtClean="0">
              <a:latin typeface="Times New Roman"/>
              <a:ea typeface="Calibri"/>
              <a:cs typeface="Times New Roman"/>
            </a:endParaRP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dirty="0" smtClean="0">
                <a:latin typeface="Times New Roman"/>
                <a:ea typeface="Calibri"/>
                <a:cs typeface="Times New Roman"/>
              </a:rPr>
              <a:t>Взрослому </a:t>
            </a:r>
            <a:r>
              <a:rPr lang="ru-RU" dirty="0">
                <a:latin typeface="Times New Roman"/>
                <a:ea typeface="Calibri"/>
                <a:cs typeface="Times New Roman"/>
              </a:rPr>
              <a:t>остается лишь использовать эту естественную потребность для постепенного вовлечения ребят в более сложные формы игровой активности.</a:t>
            </a:r>
            <a:endParaRPr lang="ru-RU" sz="2400" dirty="0">
              <a:ea typeface="Calibri"/>
              <a:cs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5159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 fontScale="90000"/>
          </a:bodyPr>
          <a:lstStyle/>
          <a:p>
            <a:r>
              <a:rPr lang="ru-RU" sz="3600" dirty="0" smtClean="0">
                <a:latin typeface="Georgia"/>
                <a:ea typeface="Times New Roman"/>
                <a:cs typeface="Tahoma"/>
              </a:rPr>
              <a:t>Развивающая  среда </a:t>
            </a:r>
            <a:r>
              <a:rPr lang="ru-RU" sz="3600" dirty="0">
                <a:latin typeface="Georgia"/>
                <a:ea typeface="Times New Roman"/>
                <a:cs typeface="Tahoma"/>
              </a:rPr>
              <a:t>Фиолетовый лес</a:t>
            </a:r>
            <a:endParaRPr lang="ru-RU" sz="6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Рисунок 4" descr="Изображение 009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412776"/>
            <a:ext cx="4476328" cy="31325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Изображение 014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95936" y="3284984"/>
            <a:ext cx="4752528" cy="3240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http://chitariki.ru/images/stories/voskobov/image0781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36096" y="1282227"/>
            <a:ext cx="2880320" cy="17823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034963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46050"/>
          </a:xfrm>
        </p:spPr>
        <p:txBody>
          <a:bodyPr>
            <a:normAutofit fontScale="90000"/>
          </a:bodyPr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688632"/>
          </a:xfrm>
        </p:spPr>
        <p:txBody>
          <a:bodyPr>
            <a:normAutofit fontScale="55000" lnSpcReduction="20000"/>
          </a:bodyPr>
          <a:lstStyle/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3800" dirty="0">
                <a:latin typeface="Times New Roman" pitchFamily="18" charset="0"/>
                <a:ea typeface="Times New Roman"/>
                <a:cs typeface="Times New Roman" pitchFamily="18" charset="0"/>
              </a:rPr>
              <a:t>Как будет выглядеть </a:t>
            </a:r>
            <a:r>
              <a:rPr lang="ru-RU" sz="380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наш </a:t>
            </a:r>
            <a:r>
              <a:rPr lang="ru-RU" sz="3800" dirty="0">
                <a:latin typeface="Times New Roman" pitchFamily="18" charset="0"/>
                <a:ea typeface="Times New Roman"/>
                <a:cs typeface="Times New Roman" pitchFamily="18" charset="0"/>
              </a:rPr>
              <a:t>лес – </a:t>
            </a:r>
            <a:r>
              <a:rPr lang="ru-RU" sz="380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придумываем  </a:t>
            </a:r>
            <a:r>
              <a:rPr lang="ru-RU" sz="3800" dirty="0">
                <a:latin typeface="Times New Roman" pitchFamily="18" charset="0"/>
                <a:ea typeface="Times New Roman"/>
                <a:cs typeface="Times New Roman" pitchFamily="18" charset="0"/>
              </a:rPr>
              <a:t>сами. </a:t>
            </a:r>
            <a:r>
              <a:rPr lang="ru-RU" sz="380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 Главное - </a:t>
            </a:r>
            <a:r>
              <a:rPr lang="ru-RU" sz="3800" dirty="0">
                <a:latin typeface="Times New Roman" pitchFamily="18" charset="0"/>
                <a:ea typeface="Times New Roman"/>
                <a:cs typeface="Times New Roman" pitchFamily="18" charset="0"/>
              </a:rPr>
              <a:t>создать атмосферу сказочного леса</a:t>
            </a:r>
            <a:r>
              <a:rPr lang="ru-RU" sz="380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.</a:t>
            </a: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380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ru-RU" sz="3800" dirty="0">
                <a:latin typeface="Times New Roman" pitchFamily="18" charset="0"/>
                <a:ea typeface="Times New Roman"/>
                <a:cs typeface="Times New Roman" pitchFamily="18" charset="0"/>
              </a:rPr>
              <a:t>Цвет леса не случаен – это один из основных цветов спектра, многие специалисты по дизайну цвета связывают его с какими - то находками, открытиями, созданием чего - то нового, он мистичен и загадочен</a:t>
            </a:r>
            <a:r>
              <a:rPr lang="ru-RU" sz="380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.</a:t>
            </a: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3800" dirty="0">
                <a:latin typeface="Times New Roman" pitchFamily="18" charset="0"/>
                <a:ea typeface="Calibri"/>
                <a:cs typeface="Times New Roman" pitchFamily="18" charset="0"/>
              </a:rPr>
              <a:t>По сути, это развивающая сенсомоторная зона. Ее делают из фанеры, </a:t>
            </a:r>
            <a:r>
              <a:rPr lang="ru-RU" sz="3800" dirty="0" err="1">
                <a:latin typeface="Times New Roman" pitchFamily="18" charset="0"/>
                <a:ea typeface="Calibri"/>
                <a:cs typeface="Times New Roman" pitchFamily="18" charset="0"/>
              </a:rPr>
              <a:t>ковролина</a:t>
            </a:r>
            <a:r>
              <a:rPr lang="ru-RU" sz="3800" dirty="0">
                <a:latin typeface="Times New Roman" pitchFamily="18" charset="0"/>
                <a:ea typeface="Calibri"/>
                <a:cs typeface="Times New Roman" pitchFamily="18" charset="0"/>
              </a:rPr>
              <a:t>, рисуют на стене, ткани. </a:t>
            </a:r>
            <a:endParaRPr lang="ru-RU" sz="3800" dirty="0" smtClean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3800" dirty="0" smtClean="0">
                <a:latin typeface="Times New Roman" pitchFamily="18" charset="0"/>
                <a:ea typeface="Calibri"/>
                <a:cs typeface="Times New Roman" pitchFamily="18" charset="0"/>
              </a:rPr>
              <a:t>Ребенок </a:t>
            </a:r>
            <a:r>
              <a:rPr lang="ru-RU" sz="3800" dirty="0">
                <a:latin typeface="Times New Roman" pitchFamily="18" charset="0"/>
                <a:ea typeface="Calibri"/>
                <a:cs typeface="Times New Roman" pitchFamily="18" charset="0"/>
              </a:rPr>
              <a:t>действует здесь самостоятельно: играет, конструирует, тренируя те умения, которые приобрел в совместной деятельности со взрослым. </a:t>
            </a:r>
            <a:endParaRPr lang="ru-RU" sz="3800" dirty="0" smtClean="0">
              <a:latin typeface="Times New Roman" pitchFamily="18" charset="0"/>
              <a:ea typeface="Calibri"/>
              <a:cs typeface="Times New Roman" pitchFamily="18" charset="0"/>
            </a:endParaRP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3800" dirty="0" smtClean="0">
                <a:latin typeface="Times New Roman" pitchFamily="18" charset="0"/>
                <a:ea typeface="Calibri"/>
                <a:cs typeface="Times New Roman" pitchFamily="18" charset="0"/>
              </a:rPr>
              <a:t>В </a:t>
            </a:r>
            <a:r>
              <a:rPr lang="ru-RU" sz="3800" dirty="0">
                <a:latin typeface="Times New Roman" pitchFamily="18" charset="0"/>
                <a:ea typeface="Calibri"/>
                <a:cs typeface="Times New Roman" pitchFamily="18" charset="0"/>
              </a:rPr>
              <a:t>Фиолетовом Лесу обязательно находятся сказочные персонажи - </a:t>
            </a:r>
            <a:r>
              <a:rPr lang="ru-RU" sz="3800" dirty="0" err="1">
                <a:latin typeface="Times New Roman" pitchFamily="18" charset="0"/>
                <a:ea typeface="Calibri"/>
                <a:cs typeface="Times New Roman" pitchFamily="18" charset="0"/>
              </a:rPr>
              <a:t>Незримка</a:t>
            </a:r>
            <a:r>
              <a:rPr lang="ru-RU" sz="3800" dirty="0">
                <a:latin typeface="Times New Roman" pitchFamily="18" charset="0"/>
                <a:ea typeface="Calibri"/>
                <a:cs typeface="Times New Roman" pitchFamily="18" charset="0"/>
              </a:rPr>
              <a:t> </a:t>
            </a:r>
            <a:r>
              <a:rPr lang="ru-RU" sz="3800" dirty="0" err="1">
                <a:latin typeface="Times New Roman" pitchFamily="18" charset="0"/>
                <a:ea typeface="Calibri"/>
                <a:cs typeface="Times New Roman" pitchFamily="18" charset="0"/>
              </a:rPr>
              <a:t>Всюсь</a:t>
            </a:r>
            <a:r>
              <a:rPr lang="ru-RU" sz="3800" dirty="0">
                <a:latin typeface="Times New Roman" pitchFamily="18" charset="0"/>
                <a:ea typeface="Calibri"/>
                <a:cs typeface="Times New Roman" pitchFamily="18" charset="0"/>
              </a:rPr>
              <a:t>, Ворон Метр, Малыш Гео, Лопушок и другие.</a:t>
            </a: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i="1" dirty="0">
                <a:solidFill>
                  <a:srgbClr val="000080"/>
                </a:solidFill>
                <a:latin typeface="Georgia"/>
                <a:ea typeface="Times New Roman"/>
                <a:cs typeface="Tahoma"/>
              </a:rPr>
              <a:t>  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06256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342900" lvl="0" indent="-342900">
              <a:lnSpc>
                <a:spcPct val="115000"/>
              </a:lnSpc>
              <a:spcBef>
                <a:spcPct val="20000"/>
              </a:spcBef>
              <a:spcAft>
                <a:spcPts val="1000"/>
              </a:spcAft>
            </a:pPr>
            <a:r>
              <a:rPr lang="ru-RU" sz="4000" b="1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Способы реализации технологии</a:t>
            </a:r>
            <a:r>
              <a:rPr lang="ru-RU" sz="1700" dirty="0">
                <a:solidFill>
                  <a:prstClr val="black"/>
                </a:solidFill>
                <a:ea typeface="Calibri"/>
                <a:cs typeface="Times New Roman"/>
              </a:rPr>
              <a:t/>
            </a:r>
            <a:br>
              <a:rPr lang="ru-RU" sz="1700" dirty="0">
                <a:solidFill>
                  <a:prstClr val="black"/>
                </a:solidFill>
                <a:ea typeface="Calibri"/>
                <a:cs typeface="Times New Roman"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052736"/>
            <a:ext cx="8291264" cy="5073427"/>
          </a:xfrm>
        </p:spPr>
        <p:txBody>
          <a:bodyPr>
            <a:normAutofit fontScale="70000" lnSpcReduction="20000"/>
          </a:bodyPr>
          <a:lstStyle/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dirty="0" smtClean="0">
                <a:latin typeface="Times New Roman"/>
                <a:ea typeface="Calibri"/>
              </a:rPr>
              <a:t>Особенности </a:t>
            </a:r>
            <a:r>
              <a:rPr lang="ru-RU" dirty="0">
                <a:latin typeface="Times New Roman"/>
                <a:ea typeface="Calibri"/>
              </a:rPr>
              <a:t>"Сказочных лабиринтов игры" таковы, что не надо перестраивать работу учреждения или ломать привычный уклад жизни дома. Технология органично вплетается в уже существующие порядки. </a:t>
            </a:r>
            <a:endParaRPr lang="ru-RU" dirty="0" smtClean="0">
              <a:latin typeface="Times New Roman"/>
              <a:ea typeface="Calibri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ru-RU" dirty="0" smtClean="0">
              <a:latin typeface="Times New Roman"/>
              <a:ea typeface="Calibri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dirty="0" smtClean="0">
                <a:latin typeface="Times New Roman"/>
                <a:ea typeface="Calibri"/>
              </a:rPr>
              <a:t>В </a:t>
            </a:r>
            <a:r>
              <a:rPr lang="ru-RU" dirty="0">
                <a:latin typeface="Times New Roman"/>
                <a:ea typeface="Calibri"/>
              </a:rPr>
              <a:t>отношениях "взрослый-ребенок" здесь не предполагается положение взрослого над ребенком, только партнерские отношения. Ребенок окружается непринужденной, веселой, интеллектуально-творческой атмосферой. </a:t>
            </a:r>
            <a:endParaRPr lang="ru-RU" dirty="0" smtClean="0">
              <a:latin typeface="Times New Roman"/>
              <a:ea typeface="Calibri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ru-RU" dirty="0" smtClean="0">
              <a:latin typeface="Times New Roman"/>
              <a:ea typeface="Calibri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r>
              <a:rPr lang="ru-RU" dirty="0" smtClean="0">
                <a:latin typeface="Times New Roman"/>
                <a:ea typeface="Calibri"/>
              </a:rPr>
              <a:t>Она </a:t>
            </a:r>
            <a:r>
              <a:rPr lang="ru-RU" dirty="0">
                <a:latin typeface="Times New Roman"/>
                <a:ea typeface="Calibri"/>
              </a:rPr>
              <a:t>сплетается из чувства внешней безопасности, когда малыш знает, что его проявления не получат отрицательной оценки взрослых, и ощущения внутренней раскованности за счет поддержки его творческих начинаний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85987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229600" cy="648072"/>
          </a:xfrm>
        </p:spPr>
        <p:txBody>
          <a:bodyPr>
            <a:noAutofit/>
          </a:bodyPr>
          <a:lstStyle/>
          <a:p>
            <a:pPr marL="342900" lvl="0" indent="-342900">
              <a:lnSpc>
                <a:spcPct val="115000"/>
              </a:lnSpc>
              <a:spcBef>
                <a:spcPct val="20000"/>
              </a:spcBef>
              <a:spcAft>
                <a:spcPts val="1000"/>
              </a:spcAft>
            </a:pPr>
            <a:r>
              <a:rPr lang="ru-RU" sz="3600" b="1" dirty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>Результаты</a:t>
            </a:r>
            <a:r>
              <a:rPr lang="ru-RU" sz="3600" dirty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  <a:t/>
            </a:r>
            <a:br>
              <a:rPr lang="ru-RU" sz="3600" dirty="0">
                <a:solidFill>
                  <a:prstClr val="black"/>
                </a:solidFill>
                <a:latin typeface="Times New Roman" pitchFamily="18" charset="0"/>
                <a:ea typeface="Calibri"/>
                <a:cs typeface="Times New Roman" pitchFamily="18" charset="0"/>
              </a:rPr>
            </a:b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908720"/>
            <a:ext cx="8712968" cy="5688632"/>
          </a:xfrm>
        </p:spPr>
        <p:txBody>
          <a:bodyPr>
            <a:normAutofit fontScale="25000" lnSpcReduction="20000"/>
          </a:bodyPr>
          <a:lstStyle/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8000" dirty="0" smtClean="0">
                <a:latin typeface="Times New Roman"/>
                <a:ea typeface="Calibri"/>
                <a:cs typeface="Times New Roman"/>
              </a:rPr>
              <a:t>Исследования</a:t>
            </a:r>
            <a:r>
              <a:rPr lang="ru-RU" sz="8000" dirty="0">
                <a:latin typeface="Times New Roman"/>
                <a:ea typeface="Calibri"/>
                <a:cs typeface="Times New Roman"/>
              </a:rPr>
              <a:t>, проведенные в детских садах, работающих по технологии </a:t>
            </a:r>
            <a:r>
              <a:rPr lang="ru-RU" sz="8000" dirty="0" err="1">
                <a:latin typeface="Times New Roman"/>
                <a:ea typeface="Calibri"/>
                <a:cs typeface="Times New Roman"/>
              </a:rPr>
              <a:t>Воскобовича</a:t>
            </a:r>
            <a:r>
              <a:rPr lang="ru-RU" sz="8000" dirty="0">
                <a:latin typeface="Times New Roman"/>
                <a:ea typeface="Calibri"/>
                <a:cs typeface="Times New Roman"/>
              </a:rPr>
              <a:t>, показали: в группах много детей с нормальным, высоким и очень высоким интеллектом. </a:t>
            </a:r>
            <a:endParaRPr lang="ru-RU" sz="8000" dirty="0" smtClean="0">
              <a:latin typeface="Times New Roman"/>
              <a:ea typeface="Calibri"/>
              <a:cs typeface="Times New Roman"/>
            </a:endParaRP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8000" dirty="0" smtClean="0">
                <a:latin typeface="Times New Roman"/>
                <a:ea typeface="Calibri"/>
                <a:cs typeface="Times New Roman"/>
              </a:rPr>
              <a:t>Лучше </a:t>
            </a:r>
            <a:r>
              <a:rPr lang="ru-RU" sz="8000" dirty="0">
                <a:latin typeface="Times New Roman"/>
                <a:ea typeface="Calibri"/>
                <a:cs typeface="Times New Roman"/>
              </a:rPr>
              <a:t>всего у малышей развивается понятливость, умение анализировать, сравнивать. Пяти-шестилетние ребята умеют концентрироваться при выполнении сложных мыслительных операций и доводить начатое дело до конца. Трехлетние малыши легко различают и называют желтый, красный, синий, не путают зеленый, фиолетовый, голубой, оранжевый и другие цвета. </a:t>
            </a:r>
            <a:endParaRPr lang="ru-RU" sz="8000" dirty="0" smtClean="0">
              <a:latin typeface="Times New Roman"/>
              <a:ea typeface="Calibri"/>
              <a:cs typeface="Times New Roman"/>
            </a:endParaRP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8000" dirty="0" smtClean="0">
                <a:latin typeface="Times New Roman"/>
                <a:ea typeface="Calibri"/>
                <a:cs typeface="Times New Roman"/>
              </a:rPr>
              <a:t>Особенно </a:t>
            </a:r>
            <a:r>
              <a:rPr lang="ru-RU" sz="8000" dirty="0">
                <a:latin typeface="Times New Roman"/>
                <a:ea typeface="Calibri"/>
                <a:cs typeface="Times New Roman"/>
              </a:rPr>
              <a:t>хочется отметить высокий уровень развития пальцевой и кистевой моторики детских рук. Кроме того, у ребят, с которыми работали по </a:t>
            </a:r>
            <a:r>
              <a:rPr lang="ru-RU" sz="8000" dirty="0" err="1">
                <a:latin typeface="Times New Roman"/>
                <a:ea typeface="Calibri"/>
                <a:cs typeface="Times New Roman"/>
              </a:rPr>
              <a:t>Воскобовичу</a:t>
            </a:r>
            <a:r>
              <a:rPr lang="ru-RU" sz="8000" dirty="0">
                <a:latin typeface="Times New Roman"/>
                <a:ea typeface="Calibri"/>
                <a:cs typeface="Times New Roman"/>
              </a:rPr>
              <a:t>, нет проблем со счетом, знанием геометрических фигур, умением ориентироваться на плоскости. Они рано начинают читать. </a:t>
            </a:r>
            <a:endParaRPr lang="ru-RU" sz="8000" dirty="0" smtClean="0">
              <a:latin typeface="Times New Roman"/>
              <a:ea typeface="Calibri"/>
              <a:cs typeface="Times New Roman"/>
            </a:endParaRPr>
          </a:p>
          <a:p>
            <a:pPr marL="0" indent="0">
              <a:lnSpc>
                <a:spcPct val="115000"/>
              </a:lnSpc>
              <a:spcAft>
                <a:spcPts val="1000"/>
              </a:spcAft>
              <a:buNone/>
            </a:pPr>
            <a:r>
              <a:rPr lang="ru-RU" sz="8000" dirty="0" smtClean="0">
                <a:latin typeface="Times New Roman"/>
                <a:ea typeface="Calibri"/>
                <a:cs typeface="Times New Roman"/>
              </a:rPr>
              <a:t>Решенным </a:t>
            </a:r>
            <a:r>
              <a:rPr lang="ru-RU" sz="8000" dirty="0">
                <a:latin typeface="Times New Roman"/>
                <a:ea typeface="Calibri"/>
                <a:cs typeface="Times New Roman"/>
              </a:rPr>
              <a:t>оказывается и вопрос мотивационной готовности малышей к школе. Дети, которые постепенно переходят к взрослой "форме" обучения и "наигрались" в дошкольном детстве, хотят идти в школу и учиться ради самого учения. И, как правило, делают это хорошо и с интересом. </a:t>
            </a:r>
            <a:endParaRPr lang="ru-RU" sz="8000" dirty="0">
              <a:ea typeface="Calibri"/>
              <a:cs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09440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656184"/>
          </a:xfrm>
        </p:spPr>
        <p:txBody>
          <a:bodyPr>
            <a:noAutofit/>
          </a:bodyPr>
          <a:lstStyle/>
          <a:p>
            <a:r>
              <a:rPr lang="ru-RU" sz="3600" b="1" dirty="0" smtClean="0">
                <a:latin typeface="Times New Roman" pitchFamily="18" charset="0"/>
                <a:cs typeface="Times New Roman" pitchFamily="18" charset="0"/>
              </a:rPr>
              <a:t>Система планирования развивающих игр В. </a:t>
            </a:r>
            <a:r>
              <a:rPr lang="ru-RU" sz="3600" b="1" dirty="0" err="1" smtClean="0">
                <a:latin typeface="Times New Roman" pitchFamily="18" charset="0"/>
                <a:cs typeface="Times New Roman" pitchFamily="18" charset="0"/>
              </a:rPr>
              <a:t>Воскобовича</a:t>
            </a:r>
            <a:endParaRPr lang="ru-RU" sz="3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ru-RU" dirty="0" smtClean="0"/>
          </a:p>
          <a:p>
            <a:pPr marL="0" indent="0" algn="ctr">
              <a:buNone/>
            </a:pPr>
            <a:endParaRPr lang="ru-RU" dirty="0"/>
          </a:p>
          <a:p>
            <a:pPr marL="0" indent="0" algn="ctr">
              <a:buNone/>
            </a:pPr>
            <a:r>
              <a:rPr lang="ru-RU" dirty="0" smtClean="0"/>
              <a:t>       </a:t>
            </a: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Примерное распределение </a:t>
            </a:r>
          </a:p>
          <a:p>
            <a:pPr marL="0" indent="0" algn="ctr">
              <a:buNone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развивающих игр </a:t>
            </a:r>
          </a:p>
          <a:p>
            <a:pPr marL="0" indent="0" algn="ctr">
              <a:buNone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по возрастным группам детского сада</a:t>
            </a:r>
          </a:p>
          <a:p>
            <a:pPr marL="0" indent="0" algn="ctr">
              <a:buNone/>
            </a:pPr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 на год   (с 2 до 7 лет)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3439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Примерное перспективное планирование развивающих игр </a:t>
            </a:r>
            <a:r>
              <a:rPr lang="ru-RU" sz="2400" b="1" dirty="0" err="1" smtClean="0">
                <a:latin typeface="Times New Roman" pitchFamily="18" charset="0"/>
                <a:cs typeface="Times New Roman" pitchFamily="18" charset="0"/>
              </a:rPr>
              <a:t>В.Воскобовича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для детей 2-3 лет на год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79436745"/>
              </p:ext>
            </p:extLst>
          </p:nvPr>
        </p:nvGraphicFramePr>
        <p:xfrm>
          <a:off x="1187624" y="1052736"/>
          <a:ext cx="6841827" cy="589770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9" name="Документ" r:id="rId4" imgW="4282289" imgH="3783367" progId="Word.Document.12">
                  <p:embed/>
                </p:oleObj>
              </mc:Choice>
              <mc:Fallback>
                <p:oleObj name="Документ" r:id="rId4" imgW="4282289" imgH="3783367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187624" y="1052736"/>
                        <a:ext cx="6841827" cy="589770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3486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Autofit/>
          </a:bodyPr>
          <a:lstStyle/>
          <a:p>
            <a:r>
              <a:rPr lang="ru-RU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Примерное перспективное планирование развивающих игр </a:t>
            </a:r>
            <a:r>
              <a:rPr lang="ru-RU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В. </a:t>
            </a:r>
            <a:r>
              <a:rPr lang="ru-RU" sz="2400" b="1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Воскобовича</a:t>
            </a:r>
            <a:r>
              <a:rPr lang="ru-RU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для </a:t>
            </a:r>
            <a:r>
              <a:rPr lang="ru-RU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детей </a:t>
            </a:r>
            <a:r>
              <a:rPr lang="ru-RU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3-4 лет на </a:t>
            </a:r>
            <a:r>
              <a:rPr lang="ru-RU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год</a:t>
            </a:r>
            <a:endParaRPr lang="ru-RU" sz="4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4644034"/>
              </p:ext>
            </p:extLst>
          </p:nvPr>
        </p:nvGraphicFramePr>
        <p:xfrm>
          <a:off x="2411760" y="1196752"/>
          <a:ext cx="6840760" cy="58819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3" name="Документ" r:id="rId4" imgW="4109911" imgH="3794167" progId="Word.Document.12">
                  <p:embed/>
                </p:oleObj>
              </mc:Choice>
              <mc:Fallback>
                <p:oleObj name="Документ" r:id="rId4" imgW="4109911" imgH="3794167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411760" y="1196752"/>
                        <a:ext cx="6840760" cy="588194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5713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936104"/>
          </a:xfrm>
        </p:spPr>
        <p:txBody>
          <a:bodyPr>
            <a:noAutofit/>
          </a:bodyPr>
          <a:lstStyle/>
          <a:p>
            <a:r>
              <a:rPr lang="ru-RU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Примерное перспективное планирование развивающих игр </a:t>
            </a:r>
            <a:r>
              <a:rPr lang="ru-RU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В</a:t>
            </a:r>
            <a:r>
              <a:rPr lang="ru-RU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b="1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Воскобовича</a:t>
            </a:r>
            <a:r>
              <a:rPr lang="ru-RU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для детей </a:t>
            </a:r>
            <a:r>
              <a:rPr lang="ru-RU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4-5 лет </a:t>
            </a:r>
            <a:r>
              <a:rPr lang="ru-RU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на год</a:t>
            </a:r>
            <a:endParaRPr lang="ru-RU" sz="4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92266100"/>
              </p:ext>
            </p:extLst>
          </p:nvPr>
        </p:nvGraphicFramePr>
        <p:xfrm>
          <a:off x="1475656" y="1124744"/>
          <a:ext cx="6696744" cy="596255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Документ" r:id="rId4" imgW="4116067" imgH="4467749" progId="Word.Document.12">
                  <p:embed/>
                </p:oleObj>
              </mc:Choice>
              <mc:Fallback>
                <p:oleObj name="Документ" r:id="rId4" imgW="4116067" imgH="4467749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475656" y="1124744"/>
                        <a:ext cx="6696744" cy="596255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66784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Autofit/>
          </a:bodyPr>
          <a:lstStyle/>
          <a:p>
            <a:r>
              <a:rPr lang="ru-RU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Примерное перспективное планирование развивающих игр </a:t>
            </a:r>
            <a:r>
              <a:rPr lang="ru-RU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В</a:t>
            </a:r>
            <a:r>
              <a:rPr lang="ru-RU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b="1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Воскобовича</a:t>
            </a:r>
            <a:r>
              <a:rPr lang="ru-RU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для детей </a:t>
            </a:r>
            <a:r>
              <a:rPr lang="ru-RU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5-6 лет </a:t>
            </a:r>
            <a:r>
              <a:rPr lang="ru-RU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на год</a:t>
            </a:r>
            <a:endParaRPr lang="ru-RU" sz="4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15666481"/>
              </p:ext>
            </p:extLst>
          </p:nvPr>
        </p:nvGraphicFramePr>
        <p:xfrm>
          <a:off x="1475656" y="1340768"/>
          <a:ext cx="6624736" cy="581407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2" name="Документ" r:id="rId4" imgW="4103393" imgH="4628675" progId="Word.Document.12">
                  <p:embed/>
                </p:oleObj>
              </mc:Choice>
              <mc:Fallback>
                <p:oleObj name="Документ" r:id="rId4" imgW="4103393" imgH="4628675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475656" y="1340768"/>
                        <a:ext cx="6624736" cy="581407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423188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Autofit/>
          </a:bodyPr>
          <a:lstStyle/>
          <a:p>
            <a:r>
              <a:rPr lang="ru-RU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Примерное перспективное планирование развивающих игр </a:t>
            </a:r>
            <a:r>
              <a:rPr lang="ru-RU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В</a:t>
            </a:r>
            <a:r>
              <a:rPr lang="ru-RU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400" b="1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Воскобовича</a:t>
            </a:r>
            <a:r>
              <a:rPr lang="ru-RU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для детей </a:t>
            </a:r>
            <a:r>
              <a:rPr lang="ru-RU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6-7лет </a:t>
            </a:r>
            <a:r>
              <a:rPr lang="ru-RU" sz="2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на год</a:t>
            </a:r>
            <a:endParaRPr lang="ru-RU" sz="4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96753384"/>
              </p:ext>
            </p:extLst>
          </p:nvPr>
        </p:nvGraphicFramePr>
        <p:xfrm>
          <a:off x="1691680" y="1124744"/>
          <a:ext cx="6264696" cy="6076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6" name="Документ" r:id="rId4" imgW="4129104" imgH="4915244" progId="Word.Document.12">
                  <p:embed/>
                </p:oleObj>
              </mc:Choice>
              <mc:Fallback>
                <p:oleObj name="Документ" r:id="rId4" imgW="4129104" imgH="4915244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691680" y="1124744"/>
                        <a:ext cx="6264696" cy="60762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36908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281</TotalTime>
  <Words>1044</Words>
  <Application>Microsoft Office PowerPoint</Application>
  <PresentationFormat>Экран (4:3)</PresentationFormat>
  <Paragraphs>68</Paragraphs>
  <Slides>27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29" baseType="lpstr">
      <vt:lpstr>Трек</vt:lpstr>
      <vt:lpstr>Документ</vt:lpstr>
      <vt:lpstr>Презентация PowerPoint</vt:lpstr>
      <vt:lpstr>Вячеслав Вадимович Воскобович</vt:lpstr>
      <vt:lpstr>Презентация PowerPoint</vt:lpstr>
      <vt:lpstr>Возрастной диапазон. </vt:lpstr>
      <vt:lpstr>Многофункциональность. </vt:lpstr>
      <vt:lpstr>Творческий потенциал. </vt:lpstr>
      <vt:lpstr>Сочетание сказки и головоломки. </vt:lpstr>
      <vt:lpstr>Универсальность по отношению к образовательным программам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Игра плюс сказка </vt:lpstr>
      <vt:lpstr> Интеллект </vt:lpstr>
      <vt:lpstr>Творчество </vt:lpstr>
      <vt:lpstr>Развивающая  среда Фиолетовый лес</vt:lpstr>
      <vt:lpstr>Презентация PowerPoint</vt:lpstr>
      <vt:lpstr>Способы реализации технологии </vt:lpstr>
      <vt:lpstr>Результаты </vt:lpstr>
      <vt:lpstr>Система планирования развивающих игр В. Воскобовича</vt:lpstr>
      <vt:lpstr>Примерное перспективное планирование развивающих игр В.Воскобовича для детей 2-3 лет на год</vt:lpstr>
      <vt:lpstr>Примерное перспективное планирование развивающих игр  В. Воскобовича  для детей 3-4 лет на год</vt:lpstr>
      <vt:lpstr>Примерное перспективное планирование развивающих игр  В. Воскобовича  для детей 4-5 лет на год</vt:lpstr>
      <vt:lpstr>Примерное перспективное планирование развивающих игр  В. Воскобовича  для детей 5-6 лет на год</vt:lpstr>
      <vt:lpstr>Примерное перспективное планирование развивающих игр  В. Воскобовича  для детей 6-7лет на год</vt:lpstr>
    </vt:vector>
  </TitlesOfParts>
  <Company>*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1</dc:creator>
  <cp:lastModifiedBy>1</cp:lastModifiedBy>
  <cp:revision>17</cp:revision>
  <dcterms:created xsi:type="dcterms:W3CDTF">2013-01-28T04:26:35Z</dcterms:created>
  <dcterms:modified xsi:type="dcterms:W3CDTF">2013-03-01T03:37:44Z</dcterms:modified>
</cp:coreProperties>
</file>