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71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4" r:id="rId13"/>
    <p:sldId id="268" r:id="rId14"/>
    <p:sldId id="267" r:id="rId15"/>
    <p:sldId id="266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8134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9448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8577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77507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2173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590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726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75603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4772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0318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28995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2072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16493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444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7669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4787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0796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560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71939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887587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6186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564459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32419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75748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00213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83860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61118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8818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19125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7693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056715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17613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80768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399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88627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073E87"/>
                </a:solidFill>
              </a:rPr>
              <a:pPr/>
              <a:t>16.02.2017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87804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33123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ФЕДЕРАЛЬНЫЕ ГОСУДАРСТВЕННЫЕ ОБРАЗОВАТЕЛЬНЫЕ СТАНДАРТЫ</a:t>
            </a:r>
            <a:br>
              <a:rPr lang="ru-RU" dirty="0" smtClean="0"/>
            </a:br>
            <a:r>
              <a:rPr lang="ru-RU" dirty="0" smtClean="0"/>
              <a:t>(ФГОС) </a:t>
            </a:r>
            <a:br>
              <a:rPr lang="ru-RU" dirty="0" smtClean="0"/>
            </a:br>
            <a:r>
              <a:rPr lang="ru-RU" dirty="0" smtClean="0"/>
              <a:t>В ДЕТСКОМ САДУ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29200"/>
            <a:ext cx="6400800" cy="86409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9480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FE6601"/>
                </a:solidFill>
                <a:latin typeface="Times New Roman"/>
              </a:rPr>
              <a:t>«ФЕДЕРАЛЬНЫЙ </a:t>
            </a:r>
            <a:r>
              <a:rPr lang="ru-RU" b="1" cap="all" dirty="0">
                <a:solidFill>
                  <a:srgbClr val="FE6601"/>
                </a:solidFill>
                <a:latin typeface="Times New Roman"/>
              </a:rPr>
              <a:t>ГОСУДАРСТВЕННЫЙ СТАНДАРТ ДЛЯ ДОШКОЛЬНЫХ </a:t>
            </a:r>
            <a:r>
              <a:rPr lang="ru-RU" b="1" cap="all" dirty="0" smtClean="0">
                <a:solidFill>
                  <a:srgbClr val="FE6601"/>
                </a:solidFill>
                <a:latin typeface="Times New Roman"/>
              </a:rPr>
              <a:t>УЧРЕЖДЕНИЙ»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МАДОУ 140 прошли </a:t>
            </a:r>
            <a:r>
              <a:rPr lang="ru-RU" dirty="0" err="1" smtClean="0"/>
              <a:t>педчтения</a:t>
            </a:r>
            <a:endParaRPr lang="ru-RU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46454"/>
            <a:ext cx="2952328" cy="3936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7544" y="2924944"/>
            <a:ext cx="388843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5017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2656"/>
            <a:ext cx="711194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Понятие ФГОС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3789" y="1124744"/>
            <a:ext cx="8522667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(англ. </a:t>
            </a:r>
            <a:r>
              <a:rPr lang="ru-RU" sz="1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норма, образец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– «образец, эталон, модель, принимаемые за исходные для сопоставления с ними др. подобных объектов»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2477" y="2060848"/>
            <a:ext cx="8615987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Стандарт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комплекс норм, правил, требований, которые устанавливаются на основе достижений науки, техники и передового опыта; минимальные требования (к продукции), устанавливаемые с целью защиты здоровья и безопасности потребителей; гарантии – условия и механизмы, обеспечивающие беспрепятственное пользование правами и их всестороннюю охрану»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3789" y="3717032"/>
            <a:ext cx="8594675" cy="29523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Стандарт в образовании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должен выступать гарантией конституционного права российского гражданина, права любого человека на качественное образование.</a:t>
            </a:r>
          </a:p>
          <a:p>
            <a:pPr algn="just"/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система основных параметров, которые принимаются в качестве государственной нормы образованности, отражающей общественный идеал и учитывающей возможности реальной личности и системы образования по достижению этого идеала.</a:t>
            </a:r>
          </a:p>
          <a:p>
            <a:pPr algn="just"/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 ДО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отражает согласованные социально-культурные, общественно-государственные ожидания относительно уровня ДО, которые являются ориентирами для учредителей дошкольных Организаций, специалистов системы образования, семей воспитанников и широкой общественности.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80719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25805"/>
            <a:ext cx="76545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Цели  ФГОС ДО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24744"/>
            <a:ext cx="792088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государством равенства возможностей для каждого ребёнка в получении качественного дошкольного образования;</a:t>
            </a:r>
          </a:p>
          <a:p>
            <a:pPr marL="285750" indent="-285750" algn="just">
              <a:buFont typeface="Wingdings" pitchFamily="2" charset="2"/>
              <a:buChar char="ü"/>
            </a:pP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государственных гарантий уровня и качества образования на основе единства обязательных требований к условиям реализации основных образовательных программ, их структуре и результатам их освоения;</a:t>
            </a:r>
          </a:p>
          <a:p>
            <a:pPr marL="285750" indent="-285750" algn="just">
              <a:buFont typeface="Wingdings" pitchFamily="2" charset="2"/>
              <a:buChar char="ü"/>
            </a:pP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сохранение единства образовательного пространства Российской Федерации относительно уровня дошкольного образования.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604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6632"/>
            <a:ext cx="809447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Задачи  ФГОС ДО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29259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охрана и укрепление физического и психического здоровья детей;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сохранение и поддержка индивидуальности ребёнка, развитие индивидуальных способностей и творческого потенциала каждого ребёнка как субъекта отношений с людьми, миром и самим собой;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формирование общей культуры воспитанников, развитие их нравственных, интеллектуальных, физических, эстетических качеств, инициативности, самостоятельности и ответственности, формирования предпосылок учебной деятельности;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обеспечение вариативности и разнообразия содержания образовательных программ и организационных форм уровня дошкольного образования с учётом образовательных потребностей и способностей воспитанников;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формирование социокультурной среды, соответствующей возрастным и индивидуальным особенностям детей;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обеспечение равных возможностей полноценного развития каждого ребёнка в период дошкольного детства независимо от места проживания, пола, нации, языка, социального статуса, психофизиологических особенностей (в том числе ограниченных возможностей здоровья);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обеспечение преемственности основных образовательных программ дошкольного и начального общего образования;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определение направлений для систематического межведомственного взаимодействия, а также взаимодействия педагогических и общественных объединений (в том числе сетевого).</a:t>
            </a:r>
          </a:p>
        </p:txBody>
      </p:sp>
    </p:spTree>
    <p:extLst>
      <p:ext uri="{BB962C8B-B14F-4D97-AF65-F5344CB8AC3E}">
        <p14:creationId xmlns:p14="http://schemas.microsoft.com/office/powerpoint/2010/main" xmlns="" val="259734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061" y="325805"/>
            <a:ext cx="90209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Основные функции ФГОС ДО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3789" y="1124744"/>
            <a:ext cx="8810699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права на качественное дошкольное образование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8059" y="1916832"/>
            <a:ext cx="8744421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сохранение единого образовательного пространства в условиях содержательной и организационной вариативности дошкольного образования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8058" y="2708920"/>
            <a:ext cx="874442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гуманизация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дошкольного образования, ориентирующей на приоритет общечеловеческих ценностей, жизни и здоровья ребенка, свободного развития его личности в современном обществе и государстве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3788" y="3537012"/>
            <a:ext cx="87386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повышение качества дошкольного образования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3787" y="4337484"/>
            <a:ext cx="8738693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критериально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-оценочная функция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8057" y="5229200"/>
            <a:ext cx="8672415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преемственности с федеральным государственным образовательным стандартом общего образования, основными общеобразовательными программами общего образования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6061" y="6029672"/>
            <a:ext cx="8644411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оптимизация образовательных ресурсов</a:t>
            </a:r>
          </a:p>
        </p:txBody>
      </p:sp>
    </p:spTree>
    <p:extLst>
      <p:ext uri="{BB962C8B-B14F-4D97-AF65-F5344CB8AC3E}">
        <p14:creationId xmlns:p14="http://schemas.microsoft.com/office/powerpoint/2010/main" xmlns="" val="206683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/>
          <a:lstStyle/>
          <a:p>
            <a:r>
              <a:rPr lang="ru-RU" sz="2400" dirty="0" smtClean="0"/>
              <a:t> </a:t>
            </a:r>
            <a:r>
              <a:rPr lang="ru-RU" sz="2400" b="1" dirty="0" smtClean="0"/>
              <a:t>- расширение возможности развития личностного потенциала и способностей каждого ребенка</a:t>
            </a:r>
          </a:p>
          <a:p>
            <a:r>
              <a:rPr lang="ru-RU" sz="2400" b="1" dirty="0" smtClean="0"/>
              <a:t>- обеспечение условий здорового образа жизни и безопасности ребенка</a:t>
            </a:r>
          </a:p>
          <a:p>
            <a:r>
              <a:rPr lang="ru-RU" sz="2400" b="1" dirty="0" smtClean="0"/>
              <a:t>-приобщение детей через соответствующие индивидуально-возрастным  особенностям вида деятельности к </a:t>
            </a:r>
            <a:r>
              <a:rPr lang="ru-RU" sz="2400" b="1" dirty="0" err="1" smtClean="0"/>
              <a:t>социо-культурным</a:t>
            </a:r>
            <a:r>
              <a:rPr lang="ru-RU" sz="2400" b="1" dirty="0" smtClean="0"/>
              <a:t> нормам, традициям семьи, общества, государства и т.д.</a:t>
            </a:r>
          </a:p>
          <a:p>
            <a:r>
              <a:rPr lang="ru-RU" sz="2400" b="1" dirty="0" smtClean="0"/>
              <a:t>- развитие интереса и мотивации детей к познанию мира и творчества</a:t>
            </a:r>
          </a:p>
          <a:p>
            <a:r>
              <a:rPr lang="ru-RU" sz="2400" b="1" dirty="0" smtClean="0"/>
              <a:t>- реализации вариативности образовательных программ</a:t>
            </a:r>
          </a:p>
          <a:p>
            <a:r>
              <a:rPr lang="ru-RU" sz="2400" b="1" dirty="0" smtClean="0"/>
              <a:t>- соблюдение прав ребенка, родителей и др. участников образовательного процесса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</a:rPr>
              <a:t>Определение ФГОС ДО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45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683569" y="1556792"/>
            <a:ext cx="7596832" cy="4569371"/>
          </a:xfrm>
        </p:spPr>
        <p:txBody>
          <a:bodyPr>
            <a:normAutofit/>
          </a:bodyPr>
          <a:lstStyle/>
          <a:p>
            <a:pPr marL="514350" indent="-514350" eaLnBrk="1" hangingPunct="1">
              <a:buFont typeface="Arial" charset="0"/>
              <a:buAutoNum type="arabicParenR"/>
            </a:pPr>
            <a:r>
              <a:rPr lang="ru-RU" sz="2400" b="1" dirty="0" smtClean="0"/>
              <a:t>Учитывает все периоды детства от 2 мес. </a:t>
            </a:r>
            <a:r>
              <a:rPr lang="ru-RU" sz="2400" b="1" dirty="0" smtClean="0">
                <a:latin typeface="Arial" charset="0"/>
              </a:rPr>
              <a:t>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2400" b="1" dirty="0" smtClean="0"/>
              <a:t> 7 лет</a:t>
            </a:r>
          </a:p>
          <a:p>
            <a:pPr marL="514350" indent="-514350" eaLnBrk="1" hangingPunct="1">
              <a:buFont typeface="Arial" charset="0"/>
              <a:buAutoNum type="arabicParenR"/>
            </a:pPr>
            <a:endParaRPr lang="ru-RU" sz="2400" b="1" dirty="0" smtClean="0"/>
          </a:p>
          <a:p>
            <a:pPr marL="514350" indent="-514350" eaLnBrk="1" hangingPunct="1">
              <a:buFont typeface="Arial" charset="0"/>
              <a:buAutoNum type="arabicParenR"/>
            </a:pPr>
            <a:r>
              <a:rPr lang="ru-RU" sz="2400" b="1" dirty="0" smtClean="0"/>
              <a:t>«Преследует» цель - повышение социального статуса дошкольного образования.</a:t>
            </a:r>
          </a:p>
          <a:p>
            <a:pPr marL="514350" indent="-514350" eaLnBrk="1" hangingPunct="1">
              <a:buFont typeface="Arial" charset="0"/>
              <a:buAutoNum type="arabicParenR"/>
            </a:pPr>
            <a:endParaRPr lang="ru-RU" sz="2400" b="1" dirty="0" smtClean="0"/>
          </a:p>
          <a:p>
            <a:pPr marL="514350" indent="-514350" eaLnBrk="1" hangingPunct="1">
              <a:buFont typeface="Arial" charset="0"/>
              <a:buAutoNum type="arabicParenR"/>
            </a:pPr>
            <a:r>
              <a:rPr lang="ru-RU" sz="2400" b="1" dirty="0" smtClean="0"/>
              <a:t>Является основой объективной оценки соответствия образовательной деятельности Организации требованиям ФГОС к условиям реализации и структуре Программы; </a:t>
            </a:r>
          </a:p>
          <a:p>
            <a:pPr marL="514350" indent="-514350" eaLnBrk="1" hangingPunct="1">
              <a:buFont typeface="Arial" charset="0"/>
              <a:buAutoNum type="arabicParenR"/>
            </a:pPr>
            <a:endParaRPr lang="ru-RU" sz="3000" dirty="0" smtClean="0"/>
          </a:p>
        </p:txBody>
      </p:sp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</a:p>
        </p:txBody>
      </p:sp>
    </p:spTree>
    <p:extLst>
      <p:ext uri="{BB962C8B-B14F-4D97-AF65-F5344CB8AC3E}">
        <p14:creationId xmlns:p14="http://schemas.microsoft.com/office/powerpoint/2010/main" xmlns="" val="366388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611561" y="1556792"/>
            <a:ext cx="7668840" cy="4569371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None/>
            </a:pPr>
            <a:r>
              <a:rPr lang="ru-RU" sz="2000" b="1" dirty="0" smtClean="0"/>
              <a:t>	4) результаты освоения ООПДО понимаются только как целевые ориентиры для всех участников образовательных отношений. Целевые ориентиры не подлежат непосредственной оценке, в том числе, в виде педагогической диагностики (мониторинга), и не являются основанием для их формального сравнения с реальными достижениями детей. </a:t>
            </a:r>
          </a:p>
          <a:p>
            <a:pPr eaLnBrk="1" hangingPunct="1">
              <a:buNone/>
            </a:pPr>
            <a:r>
              <a:rPr lang="ru-RU" sz="2000" b="1" dirty="0" smtClean="0"/>
              <a:t>	«</a:t>
            </a:r>
            <a:r>
              <a:rPr lang="ru-RU" sz="1600" b="1" dirty="0" smtClean="0"/>
              <a:t>Целевые ориентиры не могут служить непосредственным основанием при решении управленческих задач, включая:</a:t>
            </a:r>
          </a:p>
          <a:p>
            <a:pPr eaLnBrk="1" hangingPunct="1">
              <a:buNone/>
            </a:pPr>
            <a:r>
              <a:rPr lang="ru-RU" sz="1600" b="1" dirty="0" smtClean="0"/>
              <a:t>	● аттестацию педагогических кадров;</a:t>
            </a:r>
          </a:p>
          <a:p>
            <a:pPr eaLnBrk="1" hangingPunct="1">
              <a:buNone/>
            </a:pPr>
            <a:r>
              <a:rPr lang="ru-RU" sz="1600" b="1" dirty="0" smtClean="0"/>
              <a:t>	● оценку качества образования; </a:t>
            </a:r>
          </a:p>
          <a:p>
            <a:pPr eaLnBrk="1" hangingPunct="1">
              <a:buNone/>
            </a:pPr>
            <a:r>
              <a:rPr lang="ru-RU" sz="1600" b="1" dirty="0" smtClean="0"/>
              <a:t>	● оценку как итогового, так и промежуточного уровня развития воспитанников, в том числе в рамках мониторинга (в том числе в форме тестирования, с использованием методов, основанных на наблюдении, или иных методов измерения результативности детей);</a:t>
            </a:r>
          </a:p>
          <a:p>
            <a:pPr eaLnBrk="1" hangingPunct="1">
              <a:buNone/>
            </a:pPr>
            <a:r>
              <a:rPr lang="ru-RU" sz="1600" b="1" dirty="0" smtClean="0"/>
              <a:t>	● оценку выполнения муниципального (государственного) задания посредством их включения в показатели качества выполнения задания;</a:t>
            </a:r>
          </a:p>
          <a:p>
            <a:pPr eaLnBrk="1" hangingPunct="1">
              <a:buNone/>
            </a:pPr>
            <a:r>
              <a:rPr lang="ru-RU" sz="1600" b="1" dirty="0" smtClean="0"/>
              <a:t>	● распределение стимулирующего фонда оплаты труда работников Организации».</a:t>
            </a:r>
          </a:p>
        </p:txBody>
      </p:sp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358533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idx="1"/>
          </p:nvPr>
        </p:nvSpPr>
        <p:spPr>
          <a:xfrm>
            <a:off x="467545" y="1700808"/>
            <a:ext cx="7812856" cy="4425355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ru-RU" sz="2000" dirty="0" smtClean="0"/>
              <a:t>	</a:t>
            </a:r>
            <a:r>
              <a:rPr lang="ru-RU" sz="2000" b="1" dirty="0" smtClean="0"/>
              <a:t>5) ООПДО реализуется в течение всего времени пребывания воспитанников в Организации.</a:t>
            </a:r>
          </a:p>
          <a:p>
            <a:pPr eaLnBrk="1" hangingPunct="1">
              <a:buNone/>
            </a:pPr>
            <a:r>
              <a:rPr lang="ru-RU" sz="2000" b="1" dirty="0" smtClean="0"/>
              <a:t>	6) Ключевое место занимают требования к условиям реализации ООПДО.</a:t>
            </a:r>
          </a:p>
          <a:p>
            <a:pPr eaLnBrk="1" hangingPunct="1">
              <a:buNone/>
            </a:pPr>
            <a:r>
              <a:rPr lang="ru-RU" sz="2000" b="1" dirty="0" smtClean="0"/>
              <a:t>	7) Образовательные области представляют собой направления развития ребенка: </a:t>
            </a:r>
          </a:p>
          <a:p>
            <a:pPr eaLnBrk="1" hangingPunct="1">
              <a:buNone/>
            </a:pPr>
            <a:r>
              <a:rPr lang="ru-RU" sz="2000" b="1" dirty="0" smtClean="0"/>
              <a:t>	● социально‑коммуникативное развитие;</a:t>
            </a:r>
          </a:p>
          <a:p>
            <a:pPr eaLnBrk="1" hangingPunct="1">
              <a:buNone/>
            </a:pPr>
            <a:r>
              <a:rPr lang="ru-RU" sz="2000" b="1" dirty="0" smtClean="0"/>
              <a:t>	● познавательное развитие;</a:t>
            </a:r>
          </a:p>
          <a:p>
            <a:pPr eaLnBrk="1" hangingPunct="1">
              <a:buNone/>
            </a:pPr>
            <a:r>
              <a:rPr lang="ru-RU" sz="2000" b="1" dirty="0" smtClean="0"/>
              <a:t>	● речевое развитие;</a:t>
            </a:r>
          </a:p>
          <a:p>
            <a:pPr eaLnBrk="1" hangingPunct="1">
              <a:buNone/>
            </a:pPr>
            <a:r>
              <a:rPr lang="ru-RU" sz="2000" b="1" dirty="0" smtClean="0"/>
              <a:t>	● художественно‑эстетическое развитие;</a:t>
            </a:r>
          </a:p>
          <a:p>
            <a:pPr eaLnBrk="1" hangingPunct="1">
              <a:buNone/>
            </a:pPr>
            <a:r>
              <a:rPr lang="ru-RU" sz="2000" b="1" dirty="0" smtClean="0"/>
              <a:t>	● физическое развитие. </a:t>
            </a:r>
          </a:p>
          <a:p>
            <a:pPr eaLnBrk="1" hangingPunct="1">
              <a:buNone/>
            </a:pPr>
            <a:endParaRPr lang="ru-RU" sz="2000" b="1" dirty="0" smtClean="0"/>
          </a:p>
          <a:p>
            <a:pPr eaLnBrk="1" hangingPunct="1"/>
            <a:endParaRPr lang="ru-RU" dirty="0" smtClean="0"/>
          </a:p>
        </p:txBody>
      </p:sp>
      <p:sp>
        <p:nvSpPr>
          <p:cNvPr id="2355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378263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5" y="1556792"/>
            <a:ext cx="7812856" cy="4569371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 smtClean="0"/>
              <a:t>	8) Образовательная среда </a:t>
            </a:r>
            <a:r>
              <a:rPr lang="ru-RU" sz="2800" b="1" dirty="0"/>
              <a:t>для ребёнка дошкольного </a:t>
            </a:r>
            <a:r>
              <a:rPr lang="ru-RU" sz="2800" b="1" dirty="0" smtClean="0"/>
              <a:t>возраста включает следующие компоненты:</a:t>
            </a:r>
            <a:endParaRPr lang="ru-RU" sz="2800" b="1" dirty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 smtClean="0"/>
              <a:t>	●</a:t>
            </a:r>
            <a:r>
              <a:rPr lang="ru-RU" sz="2800" b="1" dirty="0"/>
              <a:t> предметно-пространственная развивающая образовательная среда;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 smtClean="0"/>
              <a:t>	●</a:t>
            </a:r>
            <a:r>
              <a:rPr lang="ru-RU" sz="2800" b="1" dirty="0"/>
              <a:t> характер взаимодействия со взрослыми;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 smtClean="0"/>
              <a:t>	●</a:t>
            </a:r>
            <a:r>
              <a:rPr lang="ru-RU" sz="2800" b="1" dirty="0"/>
              <a:t> характер взаимодействия с другими детьми;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800" b="1" dirty="0" smtClean="0"/>
              <a:t>	●</a:t>
            </a:r>
            <a:r>
              <a:rPr lang="ru-RU" sz="2800" b="1" dirty="0"/>
              <a:t> система отношений ребёнка к миру, к другим людям, к себе самому.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6302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5" y="1556792"/>
            <a:ext cx="7812856" cy="4569371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400" b="1" dirty="0" smtClean="0"/>
              <a:t>	9)</a:t>
            </a:r>
            <a:r>
              <a:rPr lang="ru-RU" sz="2400" b="1" dirty="0"/>
              <a:t> Объём обязательной части Программы рекомендуется составлять в следующем соотношении: не менее 60% от её общего объёма; в части, формируемой участниками образовательных отношений, – не более 40</a:t>
            </a:r>
            <a:r>
              <a:rPr lang="ru-RU" sz="2400" b="1" dirty="0" smtClean="0"/>
              <a:t>%.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ru-RU" sz="2400" b="1" dirty="0" smtClean="0"/>
              <a:t>	10)Программа </a:t>
            </a:r>
            <a:r>
              <a:rPr lang="ru-RU" sz="2400" b="1" dirty="0"/>
              <a:t>включает три основных раздела:  целевой, содержательный и организационный, в каждом из которых отражается обязательная часть и часть, формируемая участниками образовательных отношений.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134071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7" y="1772816"/>
            <a:ext cx="7884864" cy="4353347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11) Целевой </a:t>
            </a:r>
            <a:r>
              <a:rPr lang="ru-RU" sz="3100" b="1" dirty="0"/>
              <a:t>раздел включает в себя: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●</a:t>
            </a:r>
            <a:r>
              <a:rPr lang="ru-RU" sz="3100" b="1" dirty="0"/>
              <a:t> пояснительную записку;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●</a:t>
            </a:r>
            <a:r>
              <a:rPr lang="ru-RU" sz="3100" b="1" dirty="0"/>
              <a:t> планируемые результаты как целевые ориентиры освоения Программы.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12) </a:t>
            </a:r>
            <a:r>
              <a:rPr lang="ru-RU" sz="3100" b="1" dirty="0"/>
              <a:t> Содержательный раздел Программы должен включать:</a:t>
            </a:r>
            <a:endParaRPr lang="ru-RU" sz="31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●</a:t>
            </a:r>
            <a:r>
              <a:rPr lang="ru-RU" sz="3100" b="1" dirty="0"/>
              <a:t> содержание образовательной </a:t>
            </a:r>
            <a:r>
              <a:rPr lang="ru-RU" sz="3100" b="1" dirty="0" smtClean="0"/>
              <a:t>работы;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●</a:t>
            </a:r>
            <a:r>
              <a:rPr lang="ru-RU" sz="3100" b="1" dirty="0"/>
              <a:t> описание форм, способов, средств реализации </a:t>
            </a:r>
            <a:r>
              <a:rPr lang="ru-RU" sz="3100" b="1" dirty="0" smtClean="0"/>
              <a:t>программы;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100" b="1" dirty="0" smtClean="0"/>
              <a:t>	●</a:t>
            </a:r>
            <a:r>
              <a:rPr lang="ru-RU" sz="3100" b="1" dirty="0"/>
              <a:t> содержание работы по коррекции нарушений развития детей в случае, если эта работа </a:t>
            </a:r>
            <a:r>
              <a:rPr lang="ru-RU" sz="3100" b="1" dirty="0" smtClean="0"/>
              <a:t>предусмотрена ООПДО.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341130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7812857" cy="4353347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ru-RU" sz="2000" b="1" dirty="0" smtClean="0"/>
              <a:t>	13)  Дополнительным разделом ООПДО является текст её краткой презентации. </a:t>
            </a:r>
          </a:p>
          <a:p>
            <a:pPr eaLnBrk="1" hangingPunct="1">
              <a:buNone/>
            </a:pPr>
            <a:r>
              <a:rPr lang="ru-RU" sz="2000" b="1" dirty="0" smtClean="0"/>
              <a:t>	14) «Рекомендуется вне зависимости от возраста воспитанников в Организации обеспечивать соотношение иных педагогических работников, реализующих Программу, в количестве не менее одного работника на каждые 50 воспитанников».</a:t>
            </a:r>
          </a:p>
          <a:p>
            <a:pPr eaLnBrk="1" hangingPunct="1">
              <a:buNone/>
            </a:pPr>
            <a:r>
              <a:rPr lang="ru-RU" sz="2000" b="1" dirty="0" smtClean="0"/>
              <a:t>	15) «Каждая группа должна непрерывно сопровождаться одним или более младшим воспитателем и (или) помощником воспитателя». </a:t>
            </a:r>
          </a:p>
          <a:p>
            <a:pPr eaLnBrk="1" hangingPunct="1">
              <a:buNone/>
            </a:pPr>
            <a:r>
              <a:rPr lang="ru-RU" sz="2000" b="1" dirty="0" smtClean="0"/>
              <a:t>	16) «Рекомендуется в общеобразовательных группах обеспечивать соотношение соответствующих педагогических работников, реализующих Программу, в количестве не менее одного работника на трех воспитанников с ОВЗ».</a:t>
            </a:r>
          </a:p>
        </p:txBody>
      </p:sp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137181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467544" y="1700808"/>
            <a:ext cx="8208911" cy="4824536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ru-RU" sz="2400" b="1" dirty="0" smtClean="0"/>
              <a:t>	17) Реализация программы индивидуальным предпринимателем при числе детей в группе не более пяти может осуществляться одним педагогическим работником в группе в течение всего времени пребывания воспитанников (в том числе за счёт привлечения индивидуальным предпринимателем педагогических работников). При числе детей в группе более пяти реализация программы индивидуальным предпринимателем осуществляется в соответствии с требования настоящего Стандарта к Организациям.</a:t>
            </a:r>
          </a:p>
        </p:txBody>
      </p:sp>
      <p:sp>
        <p:nvSpPr>
          <p:cNvPr id="2969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ФГОС: нов</a:t>
            </a:r>
            <a:r>
              <a:rPr lang="ru-RU" sz="3200" b="1" dirty="0" smtClean="0">
                <a:solidFill>
                  <a:srgbClr val="FF0000"/>
                </a:solidFill>
                <a:latin typeface="Arial" charset="0"/>
              </a:rPr>
              <a:t>ое!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194368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600</Words>
  <Application>Microsoft Office PowerPoint</Application>
  <PresentationFormat>Экран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Волна</vt:lpstr>
      <vt:lpstr>1_Волна</vt:lpstr>
      <vt:lpstr>2_Волна</vt:lpstr>
      <vt:lpstr>ФЕДЕРАЛЬНЫЕ ГОСУДАРСТВЕННЫЕ ОБРАЗОВАТЕЛЬНЫЕ СТАНДАРТЫ (ФГОС)  В ДЕТСКОМ САДУ</vt:lpstr>
      <vt:lpstr>В МАДОУ 140 прошли педчтения</vt:lpstr>
      <vt:lpstr>Слайд 3</vt:lpstr>
      <vt:lpstr>Слайд 4</vt:lpstr>
      <vt:lpstr>Слайд 5</vt:lpstr>
      <vt:lpstr>Слайд 6</vt:lpstr>
      <vt:lpstr>Определение ФГОС ДО</vt:lpstr>
      <vt:lpstr>ФГОС: новое!</vt:lpstr>
      <vt:lpstr>ФГОС: новое!</vt:lpstr>
      <vt:lpstr>ФГОС: новое!</vt:lpstr>
      <vt:lpstr>ФГОС: новое!</vt:lpstr>
      <vt:lpstr>ФГОС: новое!</vt:lpstr>
      <vt:lpstr>ФГОС: новое!</vt:lpstr>
      <vt:lpstr>ФГОС: новое!</vt:lpstr>
      <vt:lpstr>ФГОС: новое!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Admin</cp:lastModifiedBy>
  <cp:revision>7</cp:revision>
  <dcterms:created xsi:type="dcterms:W3CDTF">2013-12-11T05:44:18Z</dcterms:created>
  <dcterms:modified xsi:type="dcterms:W3CDTF">2017-02-16T02:15:43Z</dcterms:modified>
</cp:coreProperties>
</file>