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30"/>
  </p:notesMasterIdLst>
  <p:handoutMasterIdLst>
    <p:handoutMasterId r:id="rId31"/>
  </p:handoutMasterIdLst>
  <p:sldIdLst>
    <p:sldId id="256" r:id="rId3"/>
    <p:sldId id="258" r:id="rId4"/>
    <p:sldId id="257" r:id="rId5"/>
    <p:sldId id="259" r:id="rId6"/>
    <p:sldId id="260" r:id="rId7"/>
    <p:sldId id="261" r:id="rId8"/>
    <p:sldId id="267" r:id="rId9"/>
    <p:sldId id="268" r:id="rId10"/>
    <p:sldId id="269" r:id="rId11"/>
    <p:sldId id="286" r:id="rId12"/>
    <p:sldId id="270" r:id="rId13"/>
    <p:sldId id="271" r:id="rId14"/>
    <p:sldId id="275" r:id="rId15"/>
    <p:sldId id="272" r:id="rId16"/>
    <p:sldId id="273" r:id="rId17"/>
    <p:sldId id="274" r:id="rId18"/>
    <p:sldId id="276" r:id="rId19"/>
    <p:sldId id="277" r:id="rId20"/>
    <p:sldId id="278" r:id="rId21"/>
    <p:sldId id="279" r:id="rId22"/>
    <p:sldId id="266" r:id="rId23"/>
    <p:sldId id="280" r:id="rId24"/>
    <p:sldId id="281" r:id="rId25"/>
    <p:sldId id="283" r:id="rId26"/>
    <p:sldId id="285" r:id="rId27"/>
    <p:sldId id="282" r:id="rId28"/>
    <p:sldId id="284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23" autoAdjust="0"/>
    <p:restoredTop sz="94704" autoAdjust="0"/>
  </p:normalViewPr>
  <p:slideViewPr>
    <p:cSldViewPr>
      <p:cViewPr>
        <p:scale>
          <a:sx n="70" d="100"/>
          <a:sy n="70" d="100"/>
        </p:scale>
        <p:origin x="-317" y="-16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2014-2015 учебный год</c:v>
                </c:pt>
                <c:pt idx="1">
                  <c:v>2015-2016 учебный год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0.21</c:v>
                </c:pt>
                <c:pt idx="1">
                  <c:v>0.63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A37-4C37-B058-231E7937F57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 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2014-2015 учебный год</c:v>
                </c:pt>
                <c:pt idx="1">
                  <c:v>2015-2016 учебный год</c:v>
                </c:pt>
              </c:strCache>
            </c:strRef>
          </c:cat>
          <c:val>
            <c:numRef>
              <c:f>Лист1!$C$2:$C$3</c:f>
              <c:numCache>
                <c:formatCode>0%</c:formatCode>
                <c:ptCount val="2"/>
                <c:pt idx="0">
                  <c:v>0.76</c:v>
                </c:pt>
                <c:pt idx="1">
                  <c:v>0.37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A37-4C37-B058-231E7937F576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2014-2015 учебный год</c:v>
                </c:pt>
                <c:pt idx="1">
                  <c:v>2015-2016 учебный год</c:v>
                </c:pt>
              </c:strCache>
            </c:strRef>
          </c:cat>
          <c:val>
            <c:numRef>
              <c:f>Лист1!$D$2:$D$3</c:f>
              <c:numCache>
                <c:formatCode>0%</c:formatCode>
                <c:ptCount val="2"/>
                <c:pt idx="0">
                  <c:v>0.03</c:v>
                </c:pt>
                <c:pt idx="1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A37-4C37-B058-231E7937F57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53412608"/>
        <c:axId val="53414144"/>
      </c:barChart>
      <c:catAx>
        <c:axId val="534126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53414144"/>
        <c:crosses val="autoZero"/>
        <c:auto val="1"/>
        <c:lblAlgn val="ctr"/>
        <c:lblOffset val="100"/>
        <c:noMultiLvlLbl val="0"/>
      </c:catAx>
      <c:valAx>
        <c:axId val="5341414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crossAx val="5341260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010A63A4-3572-4B27-B383-84D7D9E3D83F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E10D0F4D-A9BC-4899-8372-3ED277D83E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4200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FE58EE69-A876-4E74-86C2-628494CDF3AA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FE16532C-7DFC-4EC2-AFA5-3731AA0E8AF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844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grpSp>
          <p:nvGrpSpPr>
            <p:cNvPr id="22" name="Group 10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pic>
            <p:nvPicPr>
              <p:cNvPr id="13" name="Rectangle 12"/>
              <p:cNvPicPr>
                <a:picLocks noChangeAspect="1"/>
              </p:cNvPicPr>
              <p:nvPr/>
            </p:nvPicPr>
            <p:blipFill>
              <a:blip r:embed="rId2">
                <a:duotone>
                  <a:schemeClr val="accent2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0" y="857"/>
                <a:ext cx="8139683" cy="685714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" name="Rectangle 14"/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3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3150349" y="0"/>
                <a:ext cx="5993651" cy="524444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" name="Rectangle 17"/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1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293206" y="1042127"/>
                <a:ext cx="8850794" cy="581587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8" name="Rectangle 7"/>
            <p:cNvSpPr/>
            <p:nvPr/>
          </p:nvSpPr>
          <p:spPr>
            <a:xfrm>
              <a:off x="685800" y="0"/>
              <a:ext cx="8458200" cy="5715000"/>
            </a:xfrm>
            <a:prstGeom prst="rect">
              <a:avLst/>
            </a:prstGeom>
            <a:gradFill flip="none" rotWithShape="1">
              <a:gsLst>
                <a:gs pos="100000">
                  <a:schemeClr val="bg1">
                    <a:alpha val="40000"/>
                  </a:schemeClr>
                </a:gs>
                <a:gs pos="40000">
                  <a:schemeClr val="bg1">
                    <a:alpha val="40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890000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Rectangle 9"/>
            <p:cNvPicPr>
              <a:picLocks noChangeAspect="1"/>
            </p:cNvPicPr>
            <p:nvPr/>
          </p:nvPicPr>
          <p:blipFill>
            <a:blip r:embed="rId2">
              <a:duotone>
                <a:schemeClr val="accent2"/>
                <a:srgbClr val="FFFFFF"/>
              </a:duotone>
            </a:blip>
            <a:stretch>
              <a:fillRect/>
            </a:stretch>
          </p:blipFill>
          <p:spPr>
            <a:xfrm>
              <a:off x="0" y="857"/>
              <a:ext cx="8139683" cy="6857143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7" name="Straight Connector 16"/>
            <p:cNvCxnSpPr/>
            <p:nvPr/>
          </p:nvCxnSpPr>
          <p:spPr>
            <a:xfrm>
              <a:off x="685800" y="5713412"/>
              <a:ext cx="8458200" cy="1588"/>
            </a:xfrm>
            <a:prstGeom prst="line">
              <a:avLst/>
            </a:prstGeom>
            <a:ln w="6350" cap="rnd" cmpd="sng" algn="ctr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4850" y="4648201"/>
            <a:ext cx="8134350" cy="1200152"/>
          </a:xfrm>
        </p:spPr>
        <p:txBody>
          <a:bodyPr anchor="b" anchorCtr="0">
            <a:normAutofit/>
          </a:bodyPr>
          <a:lstStyle>
            <a:lvl1pPr algn="l">
              <a:defRPr sz="7200"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5820696"/>
            <a:ext cx="8077200" cy="914400"/>
          </a:xfrm>
        </p:spPr>
        <p:txBody>
          <a:bodyPr>
            <a:noAutofit/>
          </a:bodyPr>
          <a:lstStyle>
            <a:lvl1pPr marL="0" indent="0" algn="l">
              <a:spcAft>
                <a:spcPts val="0"/>
              </a:spcAft>
              <a:buNone/>
              <a:defRPr sz="1600" cap="none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" name="Rectangle 7"/>
            <p:cNvPicPr>
              <a:picLocks noChangeAspect="1"/>
            </p:cNvPicPr>
            <p:nvPr/>
          </p:nvPicPr>
          <p:blipFill>
            <a:blip r:embed="rId2">
              <a:duotone>
                <a:schemeClr val="accent2"/>
                <a:srgbClr val="FFFFFF"/>
              </a:duotone>
            </a:blip>
            <a:stretch>
              <a:fillRect/>
            </a:stretch>
          </p:blipFill>
          <p:spPr>
            <a:xfrm>
              <a:off x="0" y="857"/>
              <a:ext cx="8139683" cy="68571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Rectangle 8"/>
            <p:cNvPicPr>
              <a:picLocks noChangeAspect="1"/>
            </p:cNvPicPr>
            <p:nvPr/>
          </p:nvPicPr>
          <p:blipFill>
            <a:blip r:embed="rId3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3150349" y="0"/>
              <a:ext cx="5993651" cy="52444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Rectangle 9"/>
            <p:cNvPicPr>
              <a:picLocks noChangeAspect="1"/>
            </p:cNvPicPr>
            <p:nvPr/>
          </p:nvPicPr>
          <p:blipFill>
            <a:blip r:embed="rId4">
              <a:duotone>
                <a:schemeClr val="accent1"/>
                <a:srgbClr val="FFFFFF"/>
              </a:duotone>
            </a:blip>
            <a:stretch>
              <a:fillRect/>
            </a:stretch>
          </p:blipFill>
          <p:spPr>
            <a:xfrm>
              <a:off x="293206" y="1042127"/>
              <a:ext cx="8850794" cy="581587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62000"/>
            <a:ext cx="7772400" cy="1362075"/>
          </a:xfrm>
        </p:spPr>
        <p:txBody>
          <a:bodyPr anchor="b" anchorCtr="0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209800"/>
            <a:ext cx="7772400" cy="1500187"/>
          </a:xfrm>
        </p:spPr>
        <p:txBody>
          <a:bodyPr anchor="t" anchorCtr="0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95401"/>
            <a:ext cx="3886200" cy="483076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295401"/>
            <a:ext cx="3886200" cy="48307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38877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1981201"/>
            <a:ext cx="3886200" cy="4144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295400"/>
            <a:ext cx="3886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0600" y="1981201"/>
            <a:ext cx="3886200" cy="4144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Rectangle 8"/>
            <p:cNvPicPr>
              <a:picLocks noChangeAspect="1"/>
            </p:cNvPicPr>
            <p:nvPr/>
          </p:nvPicPr>
          <p:blipFill>
            <a:blip r:embed="rId2">
              <a:duotone>
                <a:schemeClr val="accent2"/>
                <a:srgbClr val="FFFFFF"/>
              </a:duotone>
            </a:blip>
            <a:stretch>
              <a:fillRect/>
            </a:stretch>
          </p:blipFill>
          <p:spPr>
            <a:xfrm>
              <a:off x="0" y="857"/>
              <a:ext cx="8139683" cy="68571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Rectangle 9"/>
            <p:cNvPicPr>
              <a:picLocks noChangeAspect="1"/>
            </p:cNvPicPr>
            <p:nvPr/>
          </p:nvPicPr>
          <p:blipFill>
            <a:blip r:embed="rId3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3150349" y="0"/>
              <a:ext cx="5993651" cy="52444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Rectangle 10"/>
            <p:cNvPicPr>
              <a:picLocks noChangeAspect="1"/>
            </p:cNvPicPr>
            <p:nvPr/>
          </p:nvPicPr>
          <p:blipFill>
            <a:blip r:embed="rId4">
              <a:duotone>
                <a:schemeClr val="accent1"/>
                <a:srgbClr val="FFFFFF"/>
              </a:duotone>
            </a:blip>
            <a:stretch>
              <a:fillRect/>
            </a:stretch>
          </p:blipFill>
          <p:spPr>
            <a:xfrm>
              <a:off x="293206" y="1042127"/>
              <a:ext cx="8850794" cy="581587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Rectangle 8"/>
            <p:cNvPicPr>
              <a:picLocks noChangeAspect="1"/>
            </p:cNvPicPr>
            <p:nvPr/>
          </p:nvPicPr>
          <p:blipFill>
            <a:blip r:embed="rId2">
              <a:duotone>
                <a:schemeClr val="accent2"/>
                <a:srgbClr val="FFFFFF"/>
              </a:duotone>
            </a:blip>
            <a:stretch>
              <a:fillRect/>
            </a:stretch>
          </p:blipFill>
          <p:spPr>
            <a:xfrm>
              <a:off x="0" y="857"/>
              <a:ext cx="8139683" cy="68571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Rectangle 9"/>
            <p:cNvPicPr>
              <a:picLocks noChangeAspect="1"/>
            </p:cNvPicPr>
            <p:nvPr/>
          </p:nvPicPr>
          <p:blipFill>
            <a:blip r:embed="rId3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3150349" y="0"/>
              <a:ext cx="5993651" cy="52444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Rectangle 10"/>
            <p:cNvPicPr>
              <a:picLocks noChangeAspect="1"/>
            </p:cNvPicPr>
            <p:nvPr/>
          </p:nvPicPr>
          <p:blipFill>
            <a:blip r:embed="rId4">
              <a:duotone>
                <a:schemeClr val="accent1"/>
                <a:srgbClr val="FFFFFF"/>
              </a:duotone>
            </a:blip>
            <a:stretch>
              <a:fillRect/>
            </a:stretch>
          </p:blipFill>
          <p:spPr>
            <a:xfrm>
              <a:off x="293206" y="1042127"/>
              <a:ext cx="8850794" cy="581587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rPr lang="en-US" smtClean="0"/>
              <a:pPr/>
              <a:t>12/15/2016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9144000" cy="6867525"/>
            <a:chOff x="0" y="0"/>
            <a:chExt cx="9144000" cy="6867525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pic>
            <p:nvPicPr>
              <p:cNvPr id="7" name="Rectangle 6"/>
              <p:cNvPicPr>
                <a:picLocks noChangeAspect="1"/>
              </p:cNvPicPr>
              <p:nvPr/>
            </p:nvPicPr>
            <p:blipFill>
              <a:blip r:embed="rId11">
                <a:duotone>
                  <a:schemeClr val="accent2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0" y="857"/>
                <a:ext cx="8139683" cy="685714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" name="Rectangle 7"/>
              <p:cNvPicPr>
                <a:picLocks noChangeAspect="1"/>
              </p:cNvPicPr>
              <p:nvPr/>
            </p:nvPicPr>
            <p:blipFill>
              <a:blip r:embed="rId12">
                <a:duotone>
                  <a:schemeClr val="accent3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3150349" y="0"/>
                <a:ext cx="5993651" cy="524444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" name="Rectangle 8"/>
              <p:cNvPicPr>
                <a:picLocks noChangeAspect="1"/>
              </p:cNvPicPr>
              <p:nvPr/>
            </p:nvPicPr>
            <p:blipFill>
              <a:blip r:embed="rId13">
                <a:duotone>
                  <a:schemeClr val="accent1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293206" y="1042127"/>
                <a:ext cx="8850794" cy="581587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2" name="Rectangle 11"/>
            <p:cNvSpPr/>
            <p:nvPr/>
          </p:nvSpPr>
          <p:spPr>
            <a:xfrm flipV="1">
              <a:off x="685800" y="1152525"/>
              <a:ext cx="8458200" cy="5715000"/>
            </a:xfrm>
            <a:prstGeom prst="rect">
              <a:avLst/>
            </a:prstGeom>
            <a:gradFill flip="none" rotWithShape="1">
              <a:gsLst>
                <a:gs pos="100000">
                  <a:schemeClr val="bg1">
                    <a:alpha val="35000"/>
                  </a:schemeClr>
                </a:gs>
                <a:gs pos="40000">
                  <a:schemeClr val="bg1">
                    <a:alpha val="35000"/>
                  </a:schemeClr>
                </a:gs>
                <a:gs pos="21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685800" y="1152525"/>
              <a:ext cx="8458200" cy="1588"/>
            </a:xfrm>
            <a:prstGeom prst="line">
              <a:avLst/>
            </a:prstGeom>
            <a:ln w="6350" cap="rnd" cmpd="sng" algn="ctr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142875"/>
            <a:ext cx="8001000" cy="1112838"/>
          </a:xfrm>
          <a:prstGeom prst="rect">
            <a:avLst/>
          </a:prstGeom>
        </p:spPr>
        <p:txBody>
          <a:bodyPr vert="horz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295401"/>
            <a:ext cx="8001000" cy="48307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F0C22852-A508-4967-A48D-48354254F1AE}" type="datetimeFigureOut">
              <a:rPr lang="en-US" smtClean="0">
                <a:solidFill>
                  <a:schemeClr val="tx1"/>
                </a:solidFill>
              </a:rPr>
              <a:pPr/>
              <a:t>12/15/2016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385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4B6EAAFC-84C7-4BE1-BC5E-CE208EE20C26}" type="slidenum">
              <a:rPr lang="en-US" smtClean="0">
                <a:solidFill>
                  <a:schemeClr val="tx1"/>
                </a:solidFill>
              </a:rPr>
              <a:pPr/>
              <a:t>‹#›</a:t>
            </a:fld>
            <a:endParaRPr lang="en-US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ts val="600"/>
        </a:spcBef>
        <a:spcAft>
          <a:spcPts val="600"/>
        </a:spcAft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ts val="600"/>
        </a:spcBef>
        <a:spcAft>
          <a:spcPts val="600"/>
        </a:spcAft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ts val="600"/>
        </a:spcBef>
        <a:spcAft>
          <a:spcPts val="60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ts val="600"/>
        </a:spcBef>
        <a:spcAft>
          <a:spcPts val="600"/>
        </a:spcAft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ts val="600"/>
        </a:spcBef>
        <a:spcAft>
          <a:spcPts val="600"/>
        </a:spcAft>
        <a:buFont typeface="Arial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611560" y="1196752"/>
            <a:ext cx="8134350" cy="1368152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Экспериментирование, </a:t>
            </a:r>
            <a:br>
              <a:rPr lang="ru-RU" sz="3600" dirty="0" smtClean="0"/>
            </a:br>
            <a:r>
              <a:rPr lang="ru-RU" sz="3600" dirty="0" smtClean="0"/>
              <a:t>как средство развития познавательной активности дошкольников</a:t>
            </a:r>
            <a:endParaRPr lang="ru-RU" sz="3600" noProof="0" dirty="0"/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611560" y="5820696"/>
            <a:ext cx="8532440" cy="914400"/>
          </a:xfrm>
        </p:spPr>
        <p:txBody>
          <a:bodyPr/>
          <a:lstStyle/>
          <a:p>
            <a:r>
              <a:rPr lang="ru-RU" sz="2400" b="1" kern="1200" cap="none" spc="0" baseline="0" noProof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Куцерубова</a:t>
            </a:r>
            <a:r>
              <a:rPr lang="ru-RU" sz="2400" b="1" kern="1200" cap="none" spc="0" baseline="0" noProof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Галина Ивановна, </a:t>
            </a:r>
            <a:r>
              <a:rPr lang="ru-RU" sz="2400" kern="1200" cap="none" spc="0" baseline="0" noProof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МАДОУ </a:t>
            </a:r>
          </a:p>
          <a:p>
            <a:r>
              <a:rPr lang="ru-RU" sz="2400" kern="1200" cap="none" spc="0" baseline="0" noProof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 Хабаровска «Детский сад комбинированного вида № 140»</a:t>
            </a:r>
            <a:endParaRPr lang="ru-RU" sz="2400" noProof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06149" y="2732391"/>
            <a:ext cx="42484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Опыт работы </a:t>
            </a: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52"/>
          <a:stretch/>
        </p:blipFill>
        <p:spPr bwMode="auto">
          <a:xfrm>
            <a:off x="2915816" y="3255611"/>
            <a:ext cx="3143250" cy="2334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</a:t>
            </a:r>
            <a:r>
              <a:rPr lang="ru-RU" dirty="0" smtClean="0"/>
              <a:t>Актуальность</a:t>
            </a:r>
            <a:endParaRPr lang="ru-RU" noProof="0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685800" y="1295400"/>
            <a:ext cx="8001000" cy="48307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7030A0"/>
                </a:solidFill>
              </a:rPr>
              <a:t>Познавательно-исследовательская деятельность содействует </a:t>
            </a:r>
            <a:r>
              <a:rPr lang="ru-RU" dirty="0">
                <a:solidFill>
                  <a:srgbClr val="7030A0"/>
                </a:solidFill>
              </a:rPr>
              <a:t>развитию творческих способностей детей, формированию навыков саморазвития и самообразования. </a:t>
            </a:r>
            <a:endParaRPr lang="ru-RU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dirty="0"/>
              <a:t>Реализация образовательной области </a:t>
            </a:r>
            <a:r>
              <a:rPr lang="ru-RU" dirty="0" smtClean="0"/>
              <a:t>«Познавательное развитие»:</a:t>
            </a:r>
            <a:endParaRPr lang="ru-RU" dirty="0"/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экспериментирование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исследование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коллекционирование</a:t>
            </a:r>
            <a:r>
              <a:rPr lang="ru-RU" b="1" dirty="0">
                <a:solidFill>
                  <a:srgbClr val="FF0000"/>
                </a:solidFill>
              </a:rPr>
              <a:t>;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проектирование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5800" y="476671"/>
            <a:ext cx="8001000" cy="779041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целевые ориентиры (ФГОС ДО): </a:t>
            </a:r>
            <a:endParaRPr lang="ru-RU" sz="3200" b="1" noProof="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23528" y="1295400"/>
            <a:ext cx="5688632" cy="4830763"/>
          </a:xfrm>
        </p:spPr>
        <p:txBody>
          <a:bodyPr/>
          <a:lstStyle/>
          <a:p>
            <a:pPr marL="0" indent="0">
              <a:buNone/>
            </a:pPr>
            <a:endParaRPr lang="ru-RU" noProof="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949364"/>
            <a:ext cx="57606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Ребёнок  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проявляет любознательность, </a:t>
            </a:r>
            <a:endParaRPr lang="ru-RU" sz="2400" dirty="0" smtClean="0">
              <a:latin typeface="Times New Roman"/>
              <a:ea typeface="Times New Roman"/>
              <a:cs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задает 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вопросы взрослым и сверстникам, </a:t>
            </a:r>
            <a:endParaRPr lang="ru-RU" sz="2400" dirty="0" smtClean="0">
              <a:latin typeface="Times New Roman"/>
              <a:ea typeface="Times New Roman"/>
              <a:cs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интересуется 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причинно-следственными связями, пытается самостоятельно придумывать объяснения явлениям природы, </a:t>
            </a:r>
            <a:endParaRPr lang="ru-RU" sz="2400" dirty="0" smtClean="0">
              <a:latin typeface="Times New Roman"/>
              <a:ea typeface="Times New Roman"/>
              <a:cs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склонен 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наблюдать, экспериментировать, </a:t>
            </a:r>
            <a:endParaRPr lang="ru-RU" sz="2400" dirty="0" smtClean="0">
              <a:latin typeface="Times New Roman"/>
              <a:ea typeface="Times New Roman"/>
              <a:cs typeface="Times New Roman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обладает 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начальными знаниями о себе, о природе и социальном мире.</a:t>
            </a:r>
            <a:endParaRPr lang="ru-RU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23571"/>
            <a:ext cx="2766331" cy="450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9036496" cy="1944216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 smtClean="0">
                <a:solidFill>
                  <a:srgbClr val="7030A0"/>
                </a:solidFill>
              </a:rPr>
              <a:t>Ю.К</a:t>
            </a:r>
            <a:r>
              <a:rPr lang="ru-RU" sz="2800" b="1" dirty="0">
                <a:solidFill>
                  <a:srgbClr val="7030A0"/>
                </a:solidFill>
              </a:rPr>
              <a:t>. </a:t>
            </a:r>
            <a:r>
              <a:rPr lang="ru-RU" sz="2800" b="1" dirty="0" err="1" smtClean="0">
                <a:solidFill>
                  <a:srgbClr val="7030A0"/>
                </a:solidFill>
              </a:rPr>
              <a:t>Бабанский</a:t>
            </a:r>
            <a:r>
              <a:rPr lang="ru-RU" sz="2800" b="1" dirty="0" smtClean="0">
                <a:solidFill>
                  <a:srgbClr val="7030A0"/>
                </a:solidFill>
              </a:rPr>
              <a:t>, Л.А</a:t>
            </a:r>
            <a:r>
              <a:rPr lang="ru-RU" sz="2800" b="1" dirty="0">
                <a:solidFill>
                  <a:srgbClr val="7030A0"/>
                </a:solidFill>
              </a:rPr>
              <a:t>. </a:t>
            </a:r>
            <a:r>
              <a:rPr lang="ru-RU" sz="2800" b="1" dirty="0" err="1" smtClean="0">
                <a:solidFill>
                  <a:srgbClr val="7030A0"/>
                </a:solidFill>
              </a:rPr>
              <a:t>Венгер</a:t>
            </a:r>
            <a:r>
              <a:rPr lang="ru-RU" sz="2800" b="1" dirty="0" smtClean="0">
                <a:solidFill>
                  <a:srgbClr val="7030A0"/>
                </a:solidFill>
              </a:rPr>
              <a:t>, </a:t>
            </a:r>
            <a:r>
              <a:rPr lang="ru-RU" sz="2800" b="1" dirty="0">
                <a:solidFill>
                  <a:srgbClr val="7030A0"/>
                </a:solidFill>
              </a:rPr>
              <a:t>Н.А. </a:t>
            </a:r>
            <a:r>
              <a:rPr lang="ru-RU" sz="2800" b="1" dirty="0" smtClean="0">
                <a:solidFill>
                  <a:srgbClr val="7030A0"/>
                </a:solidFill>
              </a:rPr>
              <a:t>Ветлугина, </a:t>
            </a:r>
            <a:r>
              <a:rPr lang="ru-RU" sz="2800" b="1" dirty="0">
                <a:solidFill>
                  <a:srgbClr val="7030A0"/>
                </a:solidFill>
              </a:rPr>
              <a:t>И.Д. </a:t>
            </a:r>
            <a:r>
              <a:rPr lang="ru-RU" sz="2800" b="1" dirty="0" smtClean="0">
                <a:solidFill>
                  <a:srgbClr val="7030A0"/>
                </a:solidFill>
              </a:rPr>
              <a:t>Зверев, </a:t>
            </a:r>
            <a:r>
              <a:rPr lang="ru-RU" sz="2800" b="1" dirty="0">
                <a:solidFill>
                  <a:srgbClr val="7030A0"/>
                </a:solidFill>
              </a:rPr>
              <a:t>В.В. </a:t>
            </a:r>
            <a:r>
              <a:rPr lang="ru-RU" sz="2800" b="1" dirty="0" err="1" smtClean="0">
                <a:solidFill>
                  <a:srgbClr val="7030A0"/>
                </a:solidFill>
              </a:rPr>
              <a:t>Запорожц</a:t>
            </a:r>
            <a:r>
              <a:rPr lang="ru-RU" sz="2800" b="1" dirty="0" smtClean="0">
                <a:solidFill>
                  <a:srgbClr val="7030A0"/>
                </a:solidFill>
              </a:rPr>
              <a:t>, </a:t>
            </a:r>
            <a:r>
              <a:rPr lang="ru-RU" sz="2800" b="1" dirty="0">
                <a:solidFill>
                  <a:srgbClr val="7030A0"/>
                </a:solidFill>
              </a:rPr>
              <a:t>И.Я. </a:t>
            </a:r>
            <a:r>
              <a:rPr lang="ru-RU" sz="2800" b="1" dirty="0" err="1" smtClean="0">
                <a:solidFill>
                  <a:srgbClr val="7030A0"/>
                </a:solidFill>
              </a:rPr>
              <a:t>Лернер</a:t>
            </a:r>
            <a:r>
              <a:rPr lang="ru-RU" sz="2800" b="1" dirty="0" smtClean="0">
                <a:solidFill>
                  <a:srgbClr val="7030A0"/>
                </a:solidFill>
              </a:rPr>
              <a:t>, </a:t>
            </a:r>
            <a:r>
              <a:rPr lang="ru-RU" sz="2800" b="1" dirty="0">
                <a:solidFill>
                  <a:srgbClr val="7030A0"/>
                </a:solidFill>
              </a:rPr>
              <a:t>А.И. </a:t>
            </a:r>
            <a:r>
              <a:rPr lang="ru-RU" sz="2800" b="1" dirty="0" smtClean="0">
                <a:solidFill>
                  <a:srgbClr val="7030A0"/>
                </a:solidFill>
              </a:rPr>
              <a:t>Савенков, </a:t>
            </a:r>
            <a:r>
              <a:rPr lang="ru-RU" sz="2800" b="1" dirty="0">
                <a:solidFill>
                  <a:srgbClr val="7030A0"/>
                </a:solidFill>
              </a:rPr>
              <a:t>Г.И. </a:t>
            </a:r>
            <a:r>
              <a:rPr lang="ru-RU" sz="2800" b="1" dirty="0" smtClean="0">
                <a:solidFill>
                  <a:srgbClr val="7030A0"/>
                </a:solidFill>
              </a:rPr>
              <a:t>Щукина </a:t>
            </a:r>
            <a:r>
              <a:rPr lang="ru-RU" sz="2800" b="1" dirty="0">
                <a:solidFill>
                  <a:srgbClr val="7030A0"/>
                </a:solidFill>
              </a:rPr>
              <a:t>и др. </a:t>
            </a:r>
            <a:endParaRPr lang="ru-RU" sz="2800" b="1" noProof="0" dirty="0">
              <a:solidFill>
                <a:srgbClr val="7030A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23528" y="2060848"/>
            <a:ext cx="8433048" cy="4032448"/>
          </a:xfrm>
        </p:spPr>
        <p:txBody>
          <a:bodyPr>
            <a:normAutofit fontScale="92500" lnSpcReduction="10000"/>
          </a:bodyPr>
          <a:lstStyle/>
          <a:p>
            <a:pPr marL="534988" indent="-534988">
              <a:buFont typeface="Wingdings" pitchFamily="2" charset="2"/>
              <a:buChar char="v"/>
            </a:pPr>
            <a:r>
              <a:rPr lang="ru-RU" dirty="0"/>
              <a:t>В период дошкольного детства формируются способности к начальным формам обобщения, умозаключения, абстракции. </a:t>
            </a:r>
            <a:endParaRPr lang="ru-RU" dirty="0" smtClean="0"/>
          </a:p>
          <a:p>
            <a:pPr marL="534988" indent="-534988">
              <a:buFont typeface="Wingdings" pitchFamily="2" charset="2"/>
              <a:buChar char="v"/>
            </a:pPr>
            <a:r>
              <a:rPr lang="ru-RU" dirty="0" smtClean="0"/>
              <a:t>Появляется особый </a:t>
            </a:r>
            <a:r>
              <a:rPr lang="ru-RU" dirty="0"/>
              <a:t>интерес </a:t>
            </a:r>
            <a:r>
              <a:rPr lang="ru-RU" dirty="0" smtClean="0"/>
              <a:t>детей к экспериментированию.</a:t>
            </a:r>
          </a:p>
          <a:p>
            <a:pPr marL="534988" indent="-534988">
              <a:buFont typeface="Wingdings" pitchFamily="2" charset="2"/>
              <a:buChar char="v"/>
            </a:pPr>
            <a:r>
              <a:rPr lang="ru-RU" dirty="0"/>
              <a:t>При активном действии ребенка в процессе познания действуют все органы чувств. </a:t>
            </a:r>
            <a:endParaRPr lang="ru-RU" dirty="0" smtClean="0"/>
          </a:p>
          <a:p>
            <a:pPr marL="534988" indent="-534988">
              <a:buFont typeface="Wingdings" pitchFamily="2" charset="2"/>
              <a:buChar char="v"/>
            </a:pPr>
            <a:r>
              <a:rPr lang="ru-RU" dirty="0" smtClean="0"/>
              <a:t>Тесно  </a:t>
            </a:r>
            <a:r>
              <a:rPr lang="ru-RU" dirty="0"/>
              <a:t>связано с другими видами деятельности – наблюдением, развитием речи</a:t>
            </a:r>
            <a:endParaRPr lang="ru-RU" noProof="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методы </a:t>
            </a:r>
            <a:r>
              <a:rPr lang="ru-RU" dirty="0" smtClean="0"/>
              <a:t>работы</a:t>
            </a:r>
            <a:endParaRPr lang="ru-RU" noProof="0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685800" y="1412776"/>
            <a:ext cx="8001000" cy="4713387"/>
          </a:xfrm>
        </p:spPr>
        <p:txBody>
          <a:bodyPr>
            <a:normAutofit/>
          </a:bodyPr>
          <a:lstStyle/>
          <a:p>
            <a:pPr marL="719138" indent="-627063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FF0000"/>
                </a:solidFill>
              </a:rPr>
              <a:t>ЭКСПЕРИМЕНТИРОВАНИЕ</a:t>
            </a:r>
          </a:p>
          <a:p>
            <a:pPr marL="719138" indent="-627063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FF0000"/>
                </a:solidFill>
              </a:rPr>
              <a:t>НАБЛЮДЕНИЕ</a:t>
            </a:r>
          </a:p>
          <a:p>
            <a:pPr marL="719138" indent="-627063">
              <a:buFont typeface="Wingdings" pitchFamily="2" charset="2"/>
              <a:buChar char="v"/>
            </a:pPr>
            <a:r>
              <a:rPr lang="ru-RU" b="1" dirty="0">
                <a:solidFill>
                  <a:srgbClr val="FF0000"/>
                </a:solidFill>
              </a:rPr>
              <a:t>ИГРОВОЙ </a:t>
            </a:r>
            <a:r>
              <a:rPr lang="ru-RU" b="1" dirty="0" smtClean="0">
                <a:solidFill>
                  <a:srgbClr val="FF0000"/>
                </a:solidFill>
              </a:rPr>
              <a:t>МЕТОД</a:t>
            </a:r>
            <a:endParaRPr lang="ru-RU" b="1" dirty="0">
              <a:solidFill>
                <a:srgbClr val="FF0000"/>
              </a:solidFill>
            </a:endParaRPr>
          </a:p>
          <a:p>
            <a:pPr marL="719138" indent="-627063">
              <a:buFont typeface="Wingdings" pitchFamily="2" charset="2"/>
              <a:buChar char="v"/>
            </a:pPr>
            <a:r>
              <a:rPr lang="ru-RU" b="1" dirty="0">
                <a:solidFill>
                  <a:srgbClr val="FF0000"/>
                </a:solidFill>
              </a:rPr>
              <a:t>ЭЛЕМЕНТАРНЫЙ ОПЫТ 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719138" indent="-627063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FF0000"/>
                </a:solidFill>
              </a:rPr>
              <a:t>РАССКАЗ ВОСПИТАТЕЛЯ</a:t>
            </a:r>
          </a:p>
          <a:p>
            <a:pPr marL="719138" indent="-627063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FF0000"/>
                </a:solidFill>
              </a:rPr>
              <a:t>РАССКАЗ </a:t>
            </a:r>
            <a:r>
              <a:rPr lang="ru-RU" b="1" dirty="0">
                <a:solidFill>
                  <a:srgbClr val="FF0000"/>
                </a:solidFill>
              </a:rPr>
              <a:t>ДЕТЕЙ 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719138" indent="-627063">
              <a:buFont typeface="Wingdings" pitchFamily="2" charset="2"/>
              <a:buChar char="v"/>
            </a:pPr>
            <a:r>
              <a:rPr lang="ru-RU" b="1" dirty="0">
                <a:solidFill>
                  <a:srgbClr val="FF0000"/>
                </a:solidFill>
              </a:rPr>
              <a:t>БЕСЕДА</a:t>
            </a:r>
            <a:endParaRPr lang="ru-RU" b="1" noProof="0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492896"/>
            <a:ext cx="2581275" cy="420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Формы работы:</a:t>
            </a:r>
            <a:endParaRPr lang="ru-RU" noProof="0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685800" y="1295400"/>
            <a:ext cx="8001000" cy="4830763"/>
          </a:xfrm>
        </p:spPr>
        <p:txBody>
          <a:bodyPr/>
          <a:lstStyle/>
          <a:p>
            <a:pPr marL="534988" lvl="0" indent="-534988">
              <a:lnSpc>
                <a:spcPct val="115000"/>
              </a:lnSpc>
              <a:spcAft>
                <a:spcPts val="1000"/>
              </a:spcAft>
              <a:buSzPts val="1000"/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b="1" dirty="0" smtClean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ФРОНТАЛЬНЫЕ</a:t>
            </a:r>
            <a:endParaRPr lang="ru-RU" sz="2000" b="1" dirty="0" smtClean="0">
              <a:solidFill>
                <a:srgbClr val="7030A0"/>
              </a:solidFill>
              <a:latin typeface="Calibri"/>
              <a:ea typeface="Calibri"/>
              <a:cs typeface="Times New Roman"/>
            </a:endParaRPr>
          </a:p>
          <a:p>
            <a:pPr marL="534988" lvl="0" indent="-534988">
              <a:lnSpc>
                <a:spcPct val="115000"/>
              </a:lnSpc>
              <a:spcAft>
                <a:spcPts val="1000"/>
              </a:spcAft>
              <a:buSzPts val="1000"/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b="1" dirty="0" smtClean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ГРУППОВЫЕ</a:t>
            </a:r>
            <a:endParaRPr lang="ru-RU" sz="2000" b="1" dirty="0" smtClean="0">
              <a:solidFill>
                <a:srgbClr val="7030A0"/>
              </a:solidFill>
              <a:latin typeface="Calibri"/>
              <a:ea typeface="Calibri"/>
              <a:cs typeface="Times New Roman"/>
            </a:endParaRPr>
          </a:p>
          <a:p>
            <a:pPr marL="534988" lvl="0" indent="-534988">
              <a:lnSpc>
                <a:spcPct val="115000"/>
              </a:lnSpc>
              <a:spcAft>
                <a:spcPts val="1000"/>
              </a:spcAft>
              <a:buSzPts val="1000"/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b="1" dirty="0" smtClean="0">
                <a:solidFill>
                  <a:srgbClr val="7030A0"/>
                </a:solidFill>
                <a:latin typeface="Times New Roman"/>
                <a:ea typeface="Times New Roman"/>
                <a:cs typeface="Times New Roman"/>
              </a:rPr>
              <a:t>ИНДИВИДУАЛЬНЫЕ</a:t>
            </a:r>
            <a:endParaRPr lang="ru-RU" sz="2000" b="1" dirty="0">
              <a:solidFill>
                <a:srgbClr val="7030A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00725"/>
            <a:ext cx="2771378" cy="3912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56992"/>
            <a:ext cx="4392488" cy="3272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Ожидаемые  результаты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8650" indent="-630238">
              <a:buFont typeface="Wingdings" pitchFamily="2" charset="2"/>
              <a:buChar char="v"/>
            </a:pPr>
            <a:r>
              <a:rPr lang="ru-RU" dirty="0" smtClean="0"/>
              <a:t>Вывести </a:t>
            </a:r>
            <a:r>
              <a:rPr lang="ru-RU" dirty="0"/>
              <a:t>детей на более высокий уровень познавательной </a:t>
            </a:r>
            <a:r>
              <a:rPr lang="ru-RU" dirty="0" smtClean="0"/>
              <a:t>активности</a:t>
            </a:r>
          </a:p>
          <a:p>
            <a:pPr marL="628650" indent="-630238">
              <a:buFont typeface="Wingdings" pitchFamily="2" charset="2"/>
              <a:buChar char="v"/>
            </a:pPr>
            <a:r>
              <a:rPr lang="ru-RU" dirty="0" smtClean="0"/>
              <a:t>Сформировать </a:t>
            </a:r>
            <a:r>
              <a:rPr lang="ru-RU" dirty="0"/>
              <a:t>у детей уверенность в себе посредством развития мыслительных операций, творческих предпосылок и как следствие, развитие у детей личностного роста и чувства уверенности в себе и своих </a:t>
            </a:r>
            <a:r>
              <a:rPr lang="ru-RU" dirty="0" smtClean="0"/>
              <a:t>силах.</a:t>
            </a:r>
          </a:p>
          <a:p>
            <a:pPr marL="628650" indent="-630238">
              <a:buFont typeface="Wingdings" pitchFamily="2" charset="2"/>
              <a:buChar char="v"/>
            </a:pPr>
            <a:r>
              <a:rPr lang="ru-RU" dirty="0" smtClean="0"/>
              <a:t>Обогатить </a:t>
            </a:r>
            <a:r>
              <a:rPr lang="ru-RU" dirty="0"/>
              <a:t>предметно–развивающую среду в группе.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474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Новизна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295401"/>
            <a:ext cx="8001000" cy="1989583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150"/>
              </a:spcBef>
              <a:spcAft>
                <a:spcPts val="150"/>
              </a:spcAft>
              <a:buNone/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Комплексное  использование элементов ранее известных и современных методик детского экспериментирования, а также структуризацию практического и диагностического материала.</a:t>
            </a:r>
            <a:endParaRPr lang="ru-RU" sz="18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4077072"/>
            <a:ext cx="7920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Разработки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могут быть использованы и другими педагогами для работы с детьми, так как данная работа вполне предполагает вариативность ее использования в связи с конкретными задачами педагога,  а также потому, что описание опыта работы опиралось на исследования ведущих специалистов в данной области.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23728" y="3121224"/>
            <a:ext cx="61024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cap="all" dirty="0">
                <a:solidFill>
                  <a:prstClr val="black"/>
                </a:solidFill>
                <a:ea typeface="+mj-ea"/>
                <a:cs typeface="+mj-cs"/>
              </a:rPr>
              <a:t>Технологичность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375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42875"/>
            <a:ext cx="8784976" cy="11128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Изучение   теоретических аспектов по данной теме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3" t="3639"/>
          <a:stretch/>
        </p:blipFill>
        <p:spPr>
          <a:xfrm rot="5400000">
            <a:off x="4333286" y="1954050"/>
            <a:ext cx="5559634" cy="4157801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" t="6512" r="4943" b="5543"/>
          <a:stretch/>
        </p:blipFill>
        <p:spPr>
          <a:xfrm rot="5400000">
            <a:off x="1193782" y="1694649"/>
            <a:ext cx="2961473" cy="2109695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75" r="2024" b="18730"/>
          <a:stretch/>
        </p:blipFill>
        <p:spPr>
          <a:xfrm>
            <a:off x="4259" y="4230234"/>
            <a:ext cx="5004048" cy="260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98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обогащение  предметно-развивающей  среды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картотеки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0"/>
          <a:stretch/>
        </p:blipFill>
        <p:spPr>
          <a:xfrm>
            <a:off x="0" y="1196752"/>
            <a:ext cx="4793975" cy="27877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7" r="7228"/>
          <a:stretch/>
        </p:blipFill>
        <p:spPr>
          <a:xfrm>
            <a:off x="4793975" y="4101151"/>
            <a:ext cx="4363075" cy="27742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86" y="4101151"/>
            <a:ext cx="4828028" cy="27742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704" y="1196752"/>
            <a:ext cx="4527345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72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обогащение  </a:t>
            </a:r>
            <a:r>
              <a:rPr lang="ru-RU" dirty="0" smtClean="0"/>
              <a:t>предметно-развивающей  среды</a:t>
            </a:r>
            <a:endParaRPr lang="ru-RU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09"/>
          <a:stretch/>
        </p:blipFill>
        <p:spPr bwMode="auto">
          <a:xfrm>
            <a:off x="5543321" y="4077072"/>
            <a:ext cx="3600745" cy="2774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8" y="4077072"/>
            <a:ext cx="3550480" cy="2774032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157401"/>
            <a:ext cx="3707904" cy="27809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5" y="1157401"/>
            <a:ext cx="3707904" cy="27809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655877"/>
            <a:ext cx="3419872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8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9036496" cy="21929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600" dirty="0" smtClean="0"/>
              <a:t>Требования  к оборудованию:</a:t>
            </a:r>
            <a:br>
              <a:rPr lang="ru-RU" sz="36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/>
              <a:t>•	безопасность для жизни и здоровья детей;</a:t>
            </a:r>
            <a:br>
              <a:rPr lang="ru-RU" sz="2700" dirty="0"/>
            </a:br>
            <a:r>
              <a:rPr lang="ru-RU" sz="2700" dirty="0"/>
              <a:t>•	достаточность;</a:t>
            </a:r>
            <a:br>
              <a:rPr lang="ru-RU" sz="2700" dirty="0"/>
            </a:br>
            <a:r>
              <a:rPr lang="ru-RU" sz="2700" dirty="0"/>
              <a:t>•	доступность расположения</a:t>
            </a:r>
            <a:r>
              <a:rPr lang="ru-RU" sz="2700" dirty="0" smtClean="0"/>
              <a:t>.</a:t>
            </a:r>
            <a:endParaRPr lang="ru-RU" dirty="0"/>
          </a:p>
        </p:txBody>
      </p:sp>
      <p:pic>
        <p:nvPicPr>
          <p:cNvPr id="7170" name="Picture 2" descr="F:\КУцерубова Г.И\фото Куцерубова\фото Куцерубова\Camera\IMG_20160510_14065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05" b="14127"/>
          <a:stretch/>
        </p:blipFill>
        <p:spPr bwMode="auto">
          <a:xfrm>
            <a:off x="5769747" y="2420889"/>
            <a:ext cx="3374253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" y="2358280"/>
            <a:ext cx="2544958" cy="4527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691" y="2420890"/>
            <a:ext cx="3206675" cy="4437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698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507288" cy="1112838"/>
          </a:xfrm>
        </p:spPr>
        <p:txBody>
          <a:bodyPr>
            <a:noAutofit/>
          </a:bodyPr>
          <a:lstStyle/>
          <a:p>
            <a:pPr algn="ctr"/>
            <a:r>
              <a:rPr lang="ru-RU" sz="2800" dirty="0"/>
              <a:t>Динамика развития исследовательской деятельности у дошкольников </a:t>
            </a:r>
            <a:br>
              <a:rPr lang="ru-RU" sz="2800" dirty="0"/>
            </a:br>
            <a:r>
              <a:rPr lang="ru-RU" sz="2800" dirty="0"/>
              <a:t>за 2014-2015 учебный год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2229674"/>
              </p:ext>
            </p:extLst>
          </p:nvPr>
        </p:nvGraphicFramePr>
        <p:xfrm>
          <a:off x="395536" y="1772815"/>
          <a:ext cx="8496943" cy="38389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056"/>
                <a:gridCol w="576064"/>
                <a:gridCol w="648072"/>
                <a:gridCol w="648072"/>
                <a:gridCol w="648072"/>
                <a:gridCol w="648072"/>
                <a:gridCol w="576064"/>
                <a:gridCol w="610234"/>
                <a:gridCol w="524894"/>
                <a:gridCol w="524037"/>
                <a:gridCol w="524037"/>
                <a:gridCol w="523178"/>
                <a:gridCol w="523178"/>
                <a:gridCol w="522321"/>
                <a:gridCol w="496592"/>
              </a:tblGrid>
              <a:tr h="115212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Развитие познавательных способностей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Скорость ответа на уточняющий вопрос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Скорость ответа на восполняющий вопрос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Умение задавать вопрос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Быстрое решение задач. 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Реакция на помощь в решении задач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Предпосылки  поисковой деятельности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808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н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к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н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к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н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к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н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к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н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к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н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к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н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к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20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25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25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2008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63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81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37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63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31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75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44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81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69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75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81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640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37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63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37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56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31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6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31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971600" y="5805264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Изучение исследовательской </a:t>
            </a:r>
            <a:r>
              <a:rPr lang="ru-RU" dirty="0"/>
              <a:t>деятельности осуществлялась по тестам, разработанным профессором А.И. Савенковым</a:t>
            </a:r>
          </a:p>
        </p:txBody>
      </p:sp>
    </p:spTree>
    <p:extLst>
      <p:ext uri="{BB962C8B-B14F-4D97-AF65-F5344CB8AC3E}">
        <p14:creationId xmlns:p14="http://schemas.microsoft.com/office/powerpoint/2010/main" val="37423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9036496" cy="1656184"/>
          </a:xfrm>
        </p:spPr>
        <p:txBody>
          <a:bodyPr>
            <a:noAutofit/>
          </a:bodyPr>
          <a:lstStyle/>
          <a:p>
            <a:pPr algn="ctr"/>
            <a:r>
              <a:rPr lang="ru-RU" sz="2800" b="1" cap="none" dirty="0" smtClean="0">
                <a:solidFill>
                  <a:prstClr val="black"/>
                </a:solidFill>
                <a:ea typeface="+mn-ea"/>
                <a:cs typeface="+mn-cs"/>
              </a:rPr>
              <a:t>ЦЕЛЬ: </a:t>
            </a:r>
            <a:r>
              <a:rPr lang="ru-RU" sz="2400" b="1" cap="none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400" b="1" cap="none" dirty="0">
                <a:latin typeface="Times New Roman" pitchFamily="18" charset="0"/>
                <a:cs typeface="Times New Roman" pitchFamily="18" charset="0"/>
              </a:rPr>
              <a:t>условий для формирования целостного мировидения ребенка  средствами экспериментирования  и развитие познавательной активности у детей дошкольного возраста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2048" y="1824660"/>
            <a:ext cx="8532440" cy="50405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2333685"/>
            <a:ext cx="87849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Развивать наблюдательность,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мыслительные процессы, внимание,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зрительную, слуховую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чувствительность, речь.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Расширять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представление детей о физических свойствах и явлениях окружающего мира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представления детей о некоторых факторах среды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Расширять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представление об использовании человеком факторов природной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среды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опыт выполнения правил техники безопасности при проведении физических экспериментов.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эмоционально-ценностное отношение к окружающему миру.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интеллектуальные эмоции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детей </a:t>
            </a:r>
          </a:p>
        </p:txBody>
      </p:sp>
    </p:spTree>
    <p:extLst>
      <p:ext uri="{BB962C8B-B14F-4D97-AF65-F5344CB8AC3E}">
        <p14:creationId xmlns:p14="http://schemas.microsoft.com/office/powerpoint/2010/main" val="305078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42875"/>
            <a:ext cx="8001000" cy="54982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планирование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5361461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Сентябрь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Окрашивание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воды»  Цель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: помочь выявить свойства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воды.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«Игры с веерами 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султанчиками» Цель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: познакомить детей с одним из свойств воздуха-движением; движение воздуха – это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ветер.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Поиграем с солнышком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 Цель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: определить, какие предметы нагреваются лучше (светлые или темные), где это происходит быстрее (на солнышке или в тени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«Свойства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песка» Цель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: познакомить со свойствами песка (состоит из песчинок, рыхлый, мелкий, легко сыплется, пропускает воду, на песке остаются следы, слипается, мокрый темнее сухого). 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Октябрь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«Нюхаем, пробуем, трогаем, слушаем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 Цель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: закрепить представления детей об органах чувств, их назначении (уши – слышать, узнавать различные звуки; нос – определять запах; пальцы – определять форму, структуру поверхности; язык – определять на вкус).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2. «Почему все звучит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?» Цель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: подвести детей к пониманию причин возникновения звука: колебание предмета.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3. «Прозрачная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вода» Цель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: выявить свойства воды (прозрачная, без запаха, имеет вес)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4. «Вода принимает форму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 Цель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: выявить, что вода принимает форму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сосуда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635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42875"/>
            <a:ext cx="5072743" cy="11128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формы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6680" y="1196753"/>
            <a:ext cx="5847488" cy="194421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Непосредственно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образовательная деятельность (НОД);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Самостоятельная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деятельность детей;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Совместная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деятельность взрослого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детей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4459" y="3820752"/>
            <a:ext cx="2092468" cy="3111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F:\КУцерубова Г.И\фото Куцерубова\фото Куцерубова\Camera\IMG_20160622_1047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079" y="3792088"/>
            <a:ext cx="1718072" cy="305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КУцерубова Г.И\фото Куцерубова\фото Куцерубова\Camera\IMG_20160809_09524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04186"/>
            <a:ext cx="1717770" cy="305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\Pictures\2016-12-15\00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7" r="27952" b="68095"/>
          <a:stretch/>
        </p:blipFill>
        <p:spPr bwMode="auto">
          <a:xfrm>
            <a:off x="5758543" y="4658409"/>
            <a:ext cx="3385457" cy="2188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1\Pictures\2016-12-15\00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7" r="19438" b="67460"/>
          <a:stretch/>
        </p:blipFill>
        <p:spPr bwMode="auto">
          <a:xfrm>
            <a:off x="5707427" y="2403511"/>
            <a:ext cx="3429000" cy="2231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1\Pictures\2016-12-15\003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5" r="27230" b="67619"/>
          <a:stretch/>
        </p:blipFill>
        <p:spPr bwMode="auto">
          <a:xfrm>
            <a:off x="5660571" y="0"/>
            <a:ext cx="3475856" cy="222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41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Направления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12776"/>
            <a:ext cx="6014062" cy="4830763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/>
              <a:t>	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живая природа (наблюдения за растениями, насекомыми, животными);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	неживая природа (изучение свойств воды, снега, воздуха, ветра, песка, глины);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	человек («наши помощники» - нос, уши, глаза, руки, ноги, кожа);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	рукотворный мир (изучение предметов из дерева, пластмассы, бумаги, ткани, резины, металла, мыла);</a:t>
            </a:r>
          </a:p>
          <a:p>
            <a:pPr>
              <a:buFont typeface="Wingdings" pitchFamily="2" charset="2"/>
              <a:buChar char="v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	физические явления (изучение свойств магнита, света, электричества, звука).</a:t>
            </a:r>
          </a:p>
          <a:p>
            <a:endParaRPr lang="ru-RU" dirty="0"/>
          </a:p>
        </p:txBody>
      </p:sp>
      <p:pic>
        <p:nvPicPr>
          <p:cNvPr id="3074" name="Picture 2" descr="F:\КУцерубова Г.И\фото Куцерубова\фото Куцерубова\Camera\IMG_20160630_1618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566" y="1268760"/>
            <a:ext cx="3022434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99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3"/>
            <a:ext cx="8712968" cy="1152127"/>
          </a:xfrm>
        </p:spPr>
        <p:txBody>
          <a:bodyPr>
            <a:noAutofit/>
          </a:bodyPr>
          <a:lstStyle/>
          <a:p>
            <a:pPr algn="ctr"/>
            <a:r>
              <a:rPr lang="ru-RU" sz="3200" dirty="0"/>
              <a:t>приемы, стимулирующие развитие </a:t>
            </a:r>
            <a:r>
              <a:rPr lang="ru-RU" sz="3200" dirty="0" smtClean="0"/>
              <a:t>познавательной </a:t>
            </a:r>
            <a:r>
              <a:rPr lang="ru-RU" sz="3200" dirty="0"/>
              <a:t>активности: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412776"/>
            <a:ext cx="8001000" cy="4713388"/>
          </a:xfrm>
        </p:spPr>
        <p:txBody>
          <a:bodyPr/>
          <a:lstStyle/>
          <a:p>
            <a:r>
              <a:rPr lang="ru-RU" dirty="0"/>
              <a:t>модели последовательности деятельности </a:t>
            </a:r>
            <a:endParaRPr lang="ru-RU" dirty="0" smtClean="0"/>
          </a:p>
          <a:p>
            <a:r>
              <a:rPr lang="ru-RU" dirty="0" smtClean="0"/>
              <a:t>проблемная </a:t>
            </a:r>
            <a:r>
              <a:rPr lang="ru-RU" dirty="0"/>
              <a:t>ситуация</a:t>
            </a:r>
          </a:p>
        </p:txBody>
      </p:sp>
      <p:pic>
        <p:nvPicPr>
          <p:cNvPr id="1026" name="Picture 2" descr="Картинки по запросу модель исследовательской деятельности в ДО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96" y="2519007"/>
            <a:ext cx="2268846" cy="157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514" y="2316814"/>
            <a:ext cx="2569468" cy="1772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93094"/>
            <a:ext cx="2414549" cy="2418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938" y="3520483"/>
            <a:ext cx="2253675" cy="3130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F:\КУцерубова Г.И\фото Куцерубова\фото Куцерубова\Camera\IMG_20160510_16245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95" r="398" b="32381"/>
          <a:stretch/>
        </p:blipFill>
        <p:spPr bwMode="auto">
          <a:xfrm>
            <a:off x="179512" y="4443193"/>
            <a:ext cx="3014759" cy="211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17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42875"/>
            <a:ext cx="8435280" cy="981869"/>
          </a:xfrm>
        </p:spPr>
        <p:txBody>
          <a:bodyPr>
            <a:noAutofit/>
          </a:bodyPr>
          <a:lstStyle/>
          <a:p>
            <a:pPr algn="ctr"/>
            <a:r>
              <a:rPr lang="ru-RU" sz="3200" dirty="0"/>
              <a:t>Позитивные моменты: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95401"/>
            <a:ext cx="5760640" cy="5346575"/>
          </a:xfrm>
        </p:spPr>
        <p:txBody>
          <a:bodyPr>
            <a:normAutofit fontScale="85000" lnSpcReduction="20000"/>
          </a:bodyPr>
          <a:lstStyle/>
          <a:p>
            <a:pPr marL="534988" indent="-534988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закрепление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ранее полученного (усвоенного) материала;</a:t>
            </a:r>
          </a:p>
          <a:p>
            <a:pPr marL="534988" indent="-534988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продолжение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работы по расширению представлений о предметах и явлениях;</a:t>
            </a:r>
          </a:p>
          <a:p>
            <a:pPr marL="534988" indent="-534988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свобода действий (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возможность отойти от намеченного плана);</a:t>
            </a:r>
          </a:p>
          <a:p>
            <a:pPr marL="534988" indent="-534988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роль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педагога носит гибкий характер (ведущий, партнер);</a:t>
            </a:r>
          </a:p>
          <a:p>
            <a:pPr marL="534988" indent="-534988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удовлетворение  потребности в любознательности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(почему, как, зачем, а что будет, если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534988" indent="-534988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взаимодействие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детьми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вместе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на равных, как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партнеров.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F:\КУцерубова Г.И\фото Куцерубова\фото Куцерубова\Camera\IMG_20160803_1029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131" y="1169031"/>
            <a:ext cx="3062939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27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42875"/>
            <a:ext cx="8579296" cy="1112838"/>
          </a:xfrm>
        </p:spPr>
        <p:txBody>
          <a:bodyPr>
            <a:noAutofit/>
          </a:bodyPr>
          <a:lstStyle/>
          <a:p>
            <a:pPr algn="ctr"/>
            <a:r>
              <a:rPr lang="ru-RU" sz="3200" dirty="0"/>
              <a:t>Методика проведения опытов и экспериментов.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определение дидактических задач</a:t>
            </a:r>
          </a:p>
          <a:p>
            <a:r>
              <a:rPr lang="ru-RU" dirty="0" smtClean="0"/>
              <a:t>выбор объекта</a:t>
            </a:r>
          </a:p>
          <a:p>
            <a:r>
              <a:rPr lang="ru-RU" dirty="0" smtClean="0"/>
              <a:t>постановка опыта</a:t>
            </a:r>
          </a:p>
          <a:p>
            <a:r>
              <a:rPr lang="ru-RU" dirty="0" smtClean="0"/>
              <a:t>обсуждение </a:t>
            </a:r>
            <a:r>
              <a:rPr lang="ru-RU" dirty="0"/>
              <a:t>методики и хода </a:t>
            </a:r>
            <a:r>
              <a:rPr lang="ru-RU" dirty="0" smtClean="0"/>
              <a:t>эксперимента</a:t>
            </a:r>
            <a:endParaRPr lang="ru-RU" dirty="0"/>
          </a:p>
          <a:p>
            <a:r>
              <a:rPr lang="ru-RU" dirty="0"/>
              <a:t>подведение итогов и формулирование выводов.</a:t>
            </a:r>
          </a:p>
        </p:txBody>
      </p:sp>
    </p:spTree>
    <p:extLst>
      <p:ext uri="{BB962C8B-B14F-4D97-AF65-F5344CB8AC3E}">
        <p14:creationId xmlns:p14="http://schemas.microsoft.com/office/powerpoint/2010/main" val="238397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251520" y="142875"/>
            <a:ext cx="8435280" cy="1112838"/>
          </a:xfrm>
        </p:spPr>
        <p:txBody>
          <a:bodyPr>
            <a:noAutofit/>
          </a:bodyPr>
          <a:lstStyle/>
          <a:p>
            <a:pPr algn="ctr"/>
            <a:r>
              <a:rPr lang="ru-RU" sz="3200" dirty="0"/>
              <a:t>Решение задач </a:t>
            </a:r>
            <a:r>
              <a:rPr lang="ru-RU" sz="3200" dirty="0" smtClean="0"/>
              <a:t>осуществляется </a:t>
            </a:r>
            <a:br>
              <a:rPr lang="ru-RU" sz="3200" dirty="0" smtClean="0"/>
            </a:br>
            <a:r>
              <a:rPr lang="ru-RU" sz="3200" dirty="0" smtClean="0"/>
              <a:t> </a:t>
            </a:r>
            <a:r>
              <a:rPr lang="ru-RU" sz="3200" dirty="0"/>
              <a:t>в 2 вариантах: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107504" y="1295401"/>
            <a:ext cx="9015512" cy="17015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	дети проводят эксперимент, не зная его результата, и таким образом приобретают новые знания;</a:t>
            </a:r>
          </a:p>
          <a:p>
            <a:pPr marL="0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•	дети вначале предсказывают вариант, а затем проверю, правильно ли они мыслили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344" y="2788155"/>
            <a:ext cx="7885384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ru-RU" sz="2800" dirty="0">
                <a:solidFill>
                  <a:prstClr val="black"/>
                </a:solidFill>
              </a:rPr>
              <a:t>Продолжительность эксперимента определяется многими факторами:</a:t>
            </a:r>
          </a:p>
          <a:p>
            <a:pPr lvl="0"/>
            <a:r>
              <a:rPr lang="ru-RU" sz="2800" dirty="0" smtClean="0">
                <a:solidFill>
                  <a:prstClr val="black"/>
                </a:solidFill>
              </a:rPr>
              <a:t>•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Особенностями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изучаемого явления,</a:t>
            </a:r>
          </a:p>
          <a:p>
            <a:pPr lvl="0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• Наличием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свободного времени,</a:t>
            </a:r>
          </a:p>
          <a:p>
            <a:pPr lvl="0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• Состоянием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детей, их отношением к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данному</a:t>
            </a:r>
          </a:p>
          <a:p>
            <a:pPr lvl="0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виду деятельности.</a:t>
            </a:r>
          </a:p>
          <a:p>
            <a:pPr lvl="0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•  Если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дети устали, занятие прекращаем </a:t>
            </a:r>
            <a:endParaRPr lang="ru-RU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заранее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задуманного срока, если же, наоборот, интерес к работе велик, ее можно продолжить сверх запланированного времени.</a:t>
            </a:r>
          </a:p>
        </p:txBody>
      </p:sp>
      <p:pic>
        <p:nvPicPr>
          <p:cNvPr id="6146" name="Picture 2" descr="F:\КУцерубова Г.И\фото Куцерубова\фото Куцерубова\156___06\IMG_2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490" y="3356992"/>
            <a:ext cx="2857526" cy="214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экспериментов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запланированные наблюдения </a:t>
            </a:r>
            <a:r>
              <a:rPr lang="ru-RU" dirty="0"/>
              <a:t>и </a:t>
            </a:r>
            <a:r>
              <a:rPr lang="ru-RU" dirty="0" smtClean="0"/>
              <a:t>эксперименты </a:t>
            </a:r>
          </a:p>
          <a:p>
            <a:r>
              <a:rPr lang="ru-RU" dirty="0"/>
              <a:t>случайные </a:t>
            </a:r>
            <a:r>
              <a:rPr lang="ru-RU" dirty="0" smtClean="0"/>
              <a:t>эксперименты</a:t>
            </a:r>
          </a:p>
          <a:p>
            <a:r>
              <a:rPr lang="ru-RU" dirty="0"/>
              <a:t>ответ на вопрос </a:t>
            </a:r>
          </a:p>
        </p:txBody>
      </p:sp>
      <p:pic>
        <p:nvPicPr>
          <p:cNvPr id="2053" name="Picture 5" descr="F:\КУцерубова Г.И\фото Куцерубова\фото Куцерубова\Camera\IMG_20160609_11024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35" b="34921"/>
          <a:stretch/>
        </p:blipFill>
        <p:spPr bwMode="auto">
          <a:xfrm>
            <a:off x="107504" y="3758006"/>
            <a:ext cx="3108270" cy="3008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F:\КУцерубова Г.И\фото Куцерубова\фото Куцерубова\154___04\IMG_278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29000"/>
            <a:ext cx="4133325" cy="309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123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42875"/>
            <a:ext cx="8001000" cy="837853"/>
          </a:xfrm>
        </p:spPr>
        <p:txBody>
          <a:bodyPr/>
          <a:lstStyle/>
          <a:p>
            <a:pPr algn="ctr"/>
            <a:r>
              <a:rPr lang="ru-RU" dirty="0"/>
              <a:t>Работа с родителями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24745"/>
            <a:ext cx="8964488" cy="5616624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РЕКОМЕНДАЦИИ: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Чего нельзя и что можно делать для поддержания интереса детей к экспериментированию»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«Опыты в домашних условиях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КОНСУЛЬТАЦИИ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Экспериментальная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деятельность в жизни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дошкольников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«Роль семьи в развитии познавательной активности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детей»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Экспериментирование с водой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Почему дошкольнику полезно быть исследователем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ШПАРГАЛКИ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«Роль детского проектирования в развитии мыслительной активности»;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 помочь маленькому исследователю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2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75"/>
            <a:ext cx="9036496" cy="1485926"/>
          </a:xfrm>
        </p:spPr>
        <p:txBody>
          <a:bodyPr>
            <a:noAutofit/>
          </a:bodyPr>
          <a:lstStyle/>
          <a:p>
            <a:pPr algn="ctr"/>
            <a:r>
              <a:rPr lang="ru-RU" sz="2800" dirty="0"/>
              <a:t>Динамика развития исследовательской деятельности у дошкольников </a:t>
            </a:r>
            <a:br>
              <a:rPr lang="ru-RU" sz="2800" dirty="0"/>
            </a:br>
            <a:r>
              <a:rPr lang="ru-RU" sz="2800" dirty="0"/>
              <a:t>за 2015-2016 учебный год</a:t>
            </a:r>
            <a:endParaRPr lang="ru-RU" sz="32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9934394"/>
              </p:ext>
            </p:extLst>
          </p:nvPr>
        </p:nvGraphicFramePr>
        <p:xfrm>
          <a:off x="179513" y="1556792"/>
          <a:ext cx="8964484" cy="36388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055"/>
                <a:gridCol w="648072"/>
                <a:gridCol w="576064"/>
                <a:gridCol w="576064"/>
                <a:gridCol w="576064"/>
                <a:gridCol w="576064"/>
                <a:gridCol w="576064"/>
                <a:gridCol w="648072"/>
                <a:gridCol w="648072"/>
                <a:gridCol w="648072"/>
                <a:gridCol w="648072"/>
                <a:gridCol w="576064"/>
                <a:gridCol w="576064"/>
                <a:gridCol w="663705"/>
                <a:gridCol w="523916"/>
              </a:tblGrid>
              <a:tr h="115212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Развитие познавательных способностей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Скорость ответа на уточняющий вопрос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Скорость ответа на восполняющий вопрос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Умение задавать вопрос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Быстрое решение задач. 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Реакция на помощь в решении задач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Предпосылки  поисковой деятельности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н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к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н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к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н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к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н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к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н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к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н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к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н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к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65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13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56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19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56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63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63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25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75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31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56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44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75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60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81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44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63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44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75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37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69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37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69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25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63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44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56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25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80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13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0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12</a:t>
                      </a:r>
                      <a:endParaRPr lang="ru-RU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6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6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860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784976" cy="1008112"/>
          </a:xfrm>
        </p:spPr>
        <p:txBody>
          <a:bodyPr>
            <a:noAutofit/>
          </a:bodyPr>
          <a:lstStyle/>
          <a:p>
            <a:pPr algn="ctr"/>
            <a:r>
              <a:rPr lang="ru-RU" sz="2800" dirty="0"/>
              <a:t>Доля воспитанников (в %) проявляющих </a:t>
            </a:r>
            <a:r>
              <a:rPr lang="ru-RU" sz="2800" dirty="0" smtClean="0"/>
              <a:t>исследовательские  </a:t>
            </a:r>
            <a:r>
              <a:rPr lang="ru-RU" sz="2800" dirty="0"/>
              <a:t>способности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7606957"/>
              </p:ext>
            </p:extLst>
          </p:nvPr>
        </p:nvGraphicFramePr>
        <p:xfrm>
          <a:off x="251520" y="1295400"/>
          <a:ext cx="8784976" cy="5301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7905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42875"/>
            <a:ext cx="8001000" cy="62182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980729"/>
            <a:ext cx="8001000" cy="514543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Люди, научившиеся… наблюдениям и опытам, приобретают способность сами ставить вопросы и получать на них фактические ответы на более высоком умственном и нравственном уровне в сравнении с теми, кто такой школы не прошел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0" indent="0" algn="r">
              <a:buNone/>
            </a:pPr>
            <a:r>
              <a:rPr lang="ru-RU" dirty="0" smtClean="0"/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К. Е.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Тимирязева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365104"/>
            <a:ext cx="2088232" cy="2306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966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295401"/>
            <a:ext cx="8712968" cy="10534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Century" pitchFamily="18" charset="0"/>
              </a:rPr>
              <a:t>СПАСИБО   ЗА  ВНИМАНИЕ</a:t>
            </a:r>
            <a:endParaRPr lang="ru-RU" sz="4000" b="1" dirty="0">
              <a:solidFill>
                <a:srgbClr val="FF0000"/>
              </a:solidFill>
              <a:latin typeface="Century" pitchFamily="18" charset="0"/>
            </a:endParaRPr>
          </a:p>
        </p:txBody>
      </p:sp>
      <p:pic>
        <p:nvPicPr>
          <p:cNvPr id="6148" name="Picture 4" descr="F:\КУцерубова Г.И\фото Куцерубова\фото Куцерубова\154___04\IMG_27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492896"/>
            <a:ext cx="5544616" cy="41584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12134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SciFairProj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21873A"/>
      </a:hlink>
      <a:folHlink>
        <a:srgbClr val="717E00"/>
      </a:folHlink>
    </a:clrScheme>
    <a:fontScheme name="Science Fair">
      <a:majorFont>
        <a:latin typeface="Tw Cen MT Condensed"/>
        <a:ea typeface=""/>
        <a:cs typeface=""/>
      </a:majorFont>
      <a:minorFont>
        <a:latin typeface="Tw Cen MT Condens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66F8574-A75F-4890-8CAE-B90C14F9E6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EdSciFairProj</Template>
  <TotalTime>0</TotalTime>
  <Words>1138</Words>
  <Application>Microsoft Office PowerPoint</Application>
  <PresentationFormat>Экран (4:3)</PresentationFormat>
  <Paragraphs>271</Paragraphs>
  <Slides>27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EdSciFairProj</vt:lpstr>
      <vt:lpstr>Экспериментирование,  как средство развития познавательной активности дошкольников</vt:lpstr>
      <vt:lpstr> Актуальность</vt:lpstr>
      <vt:lpstr>целевые ориентиры (ФГОС ДО): </vt:lpstr>
      <vt:lpstr>Ю.К. Бабанский, Л.А. Венгер, Н.А. Ветлугина, И.Д. Зверев, В.В. Запорожц, И.Я. Лернер, А.И. Савенков, Г.И. Щукина и др. </vt:lpstr>
      <vt:lpstr>методы работы</vt:lpstr>
      <vt:lpstr>Формы работы:</vt:lpstr>
      <vt:lpstr>Ожидаемые  результаты</vt:lpstr>
      <vt:lpstr>Новизна</vt:lpstr>
      <vt:lpstr>Изучение   теоретических аспектов по данной теме</vt:lpstr>
      <vt:lpstr>обогащение  предметно-развивающей  среды</vt:lpstr>
      <vt:lpstr>обогащение  предметно-развивающей  среды</vt:lpstr>
      <vt:lpstr> Требования  к оборудованию:  • безопасность для жизни и здоровья детей; • достаточность; • доступность расположения.</vt:lpstr>
      <vt:lpstr>Динамика развития исследовательской деятельности у дошкольников  за 2014-2015 учебный год</vt:lpstr>
      <vt:lpstr>ЦЕЛЬ: Создание условий для формирования целостного мировидения ребенка  средствами экспериментирования  и развитие познавательной активности у детей дошкольного возраста</vt:lpstr>
      <vt:lpstr>планирование</vt:lpstr>
      <vt:lpstr> формы работы</vt:lpstr>
      <vt:lpstr>Направления работы</vt:lpstr>
      <vt:lpstr>приемы, стимулирующие развитие познавательной активности:</vt:lpstr>
      <vt:lpstr>Позитивные моменты:</vt:lpstr>
      <vt:lpstr>Методика проведения опытов и экспериментов.</vt:lpstr>
      <vt:lpstr>Решение задач осуществляется   в 2 вариантах:</vt:lpstr>
      <vt:lpstr>Виды экспериментов</vt:lpstr>
      <vt:lpstr>Работа с родителями</vt:lpstr>
      <vt:lpstr>Динамика развития исследовательской деятельности у дошкольников  за 2015-2016 учебный год</vt:lpstr>
      <vt:lpstr>Доля воспитанников (в %) проявляющих исследовательские  способности</vt:lpstr>
      <vt:lpstr>Презентация PowerPoint</vt:lpstr>
      <vt:lpstr>Презентация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2016-12-14T06:58:15Z</dcterms:created>
  <dcterms:modified xsi:type="dcterms:W3CDTF">2016-12-15T04:42:31Z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TC101659569990</vt:lpwstr>
  </property>
</Properties>
</file>