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1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E6F2"/>
    <a:srgbClr val="505368"/>
    <a:srgbClr val="705C48"/>
    <a:srgbClr val="9F3619"/>
    <a:srgbClr val="AA280E"/>
    <a:srgbClr val="A83F10"/>
    <a:srgbClr val="FFAD09"/>
    <a:srgbClr val="FCCE0C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36" autoAdjust="0"/>
    <p:restoredTop sz="94660"/>
  </p:normalViewPr>
  <p:slideViewPr>
    <p:cSldViewPr>
      <p:cViewPr varScale="1">
        <p:scale>
          <a:sx n="80" d="100"/>
          <a:sy n="80" d="100"/>
        </p:scale>
        <p:origin x="1747" y="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marL="0" indent="0" algn="ctr">
              <a:buNone/>
              <a:defRPr b="1" cap="none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8" name="5-конечная звезда 7"/>
          <p:cNvSpPr/>
          <p:nvPr userDrawn="1"/>
        </p:nvSpPr>
        <p:spPr>
          <a:xfrm>
            <a:off x="107504" y="457152"/>
            <a:ext cx="589908" cy="566312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  <a:scene3d>
            <a:camera prst="orthographicFront">
              <a:rot lat="0" lon="0" rev="209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 userDrawn="1"/>
        </p:nvSpPr>
        <p:spPr>
          <a:xfrm>
            <a:off x="971600" y="5308816"/>
            <a:ext cx="292109" cy="280424"/>
          </a:xfrm>
          <a:prstGeom prst="star5">
            <a:avLst/>
          </a:prstGeom>
          <a:solidFill>
            <a:srgbClr val="FFAD09">
              <a:alpha val="98039"/>
            </a:srgbClr>
          </a:solidFill>
          <a:ln>
            <a:noFill/>
          </a:ln>
          <a:effectLst>
            <a:glow rad="1905000">
              <a:schemeClr val="bg1">
                <a:alpha val="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 userDrawn="1"/>
        </p:nvSpPr>
        <p:spPr>
          <a:xfrm>
            <a:off x="2453613" y="5361549"/>
            <a:ext cx="462203" cy="443715"/>
          </a:xfrm>
          <a:prstGeom prst="star5">
            <a:avLst/>
          </a:prstGeom>
          <a:solidFill>
            <a:schemeClr val="tx2">
              <a:lumMod val="60000"/>
              <a:lumOff val="4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28000"/>
              </a:schemeClr>
            </a:glow>
            <a:softEdge rad="0"/>
          </a:effectLst>
          <a:scene3d>
            <a:camera prst="orthographicFront">
              <a:rot lat="0" lon="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5-конечная звезда 11"/>
          <p:cNvSpPr/>
          <p:nvPr userDrawn="1"/>
        </p:nvSpPr>
        <p:spPr>
          <a:xfrm>
            <a:off x="1331005" y="4532976"/>
            <a:ext cx="450050" cy="432048"/>
          </a:xfrm>
          <a:prstGeom prst="star5">
            <a:avLst/>
          </a:prstGeom>
          <a:solidFill>
            <a:schemeClr val="accent1">
              <a:lumMod val="40000"/>
              <a:lumOff val="6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  <a:scene3d>
            <a:camera prst="orthographicFront">
              <a:rot lat="0" lon="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5-конечная звезда 12"/>
          <p:cNvSpPr/>
          <p:nvPr userDrawn="1"/>
        </p:nvSpPr>
        <p:spPr>
          <a:xfrm>
            <a:off x="1319290" y="194507"/>
            <a:ext cx="461765" cy="443295"/>
          </a:xfrm>
          <a:prstGeom prst="star5">
            <a:avLst/>
          </a:prstGeom>
          <a:solidFill>
            <a:schemeClr val="bg1">
              <a:alpha val="86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  <a:scene3d>
            <a:camera prst="orthographicFront">
              <a:rot lat="0" lon="0" rev="194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5-конечная звезда 14"/>
          <p:cNvSpPr/>
          <p:nvPr userDrawn="1"/>
        </p:nvSpPr>
        <p:spPr>
          <a:xfrm>
            <a:off x="1319290" y="1988840"/>
            <a:ext cx="461765" cy="443295"/>
          </a:xfrm>
          <a:prstGeom prst="star5">
            <a:avLst/>
          </a:prstGeom>
          <a:solidFill>
            <a:schemeClr val="accent1">
              <a:lumMod val="40000"/>
              <a:lumOff val="60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5-конечная звезда 15"/>
          <p:cNvSpPr/>
          <p:nvPr userDrawn="1"/>
        </p:nvSpPr>
        <p:spPr>
          <a:xfrm>
            <a:off x="2695715" y="5118642"/>
            <a:ext cx="220101" cy="211297"/>
          </a:xfrm>
          <a:prstGeom prst="star5">
            <a:avLst/>
          </a:prstGeom>
          <a:solidFill>
            <a:schemeClr val="accent1">
              <a:lumMod val="75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  <a:scene3d>
            <a:camera prst="orthographicFront">
              <a:rot lat="0" lon="0" rev="2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5-конечная звезда 16"/>
          <p:cNvSpPr/>
          <p:nvPr userDrawn="1"/>
        </p:nvSpPr>
        <p:spPr>
          <a:xfrm>
            <a:off x="669863" y="3891110"/>
            <a:ext cx="437508" cy="420008"/>
          </a:xfrm>
          <a:prstGeom prst="star5">
            <a:avLst/>
          </a:prstGeom>
          <a:solidFill>
            <a:schemeClr val="accent1">
              <a:lumMod val="20000"/>
              <a:lumOff val="80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5-конечная звезда 18"/>
          <p:cNvSpPr/>
          <p:nvPr userDrawn="1"/>
        </p:nvSpPr>
        <p:spPr>
          <a:xfrm>
            <a:off x="903557" y="6071756"/>
            <a:ext cx="322471" cy="309572"/>
          </a:xfrm>
          <a:prstGeom prst="star5">
            <a:avLst/>
          </a:prstGeom>
          <a:solidFill>
            <a:schemeClr val="accent1">
              <a:lumMod val="40000"/>
              <a:lumOff val="6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5-конечная звезда 19"/>
          <p:cNvSpPr/>
          <p:nvPr userDrawn="1"/>
        </p:nvSpPr>
        <p:spPr>
          <a:xfrm>
            <a:off x="1172511" y="3190664"/>
            <a:ext cx="328047" cy="314925"/>
          </a:xfrm>
          <a:prstGeom prst="star5">
            <a:avLst/>
          </a:prstGeom>
          <a:solidFill>
            <a:schemeClr val="accent1">
              <a:lumMod val="40000"/>
              <a:lumOff val="6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5-конечная звезда 20"/>
          <p:cNvSpPr/>
          <p:nvPr userDrawn="1"/>
        </p:nvSpPr>
        <p:spPr>
          <a:xfrm>
            <a:off x="1093509" y="968146"/>
            <a:ext cx="238131" cy="228606"/>
          </a:xfrm>
          <a:prstGeom prst="star5">
            <a:avLst/>
          </a:prstGeom>
          <a:solidFill>
            <a:schemeClr val="accent1">
              <a:lumMod val="40000"/>
              <a:lumOff val="6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5-конечная звезда 21"/>
          <p:cNvSpPr/>
          <p:nvPr userDrawn="1"/>
        </p:nvSpPr>
        <p:spPr>
          <a:xfrm>
            <a:off x="2076520" y="1166685"/>
            <a:ext cx="147477" cy="141578"/>
          </a:xfrm>
          <a:prstGeom prst="star5">
            <a:avLst/>
          </a:prstGeom>
          <a:solidFill>
            <a:schemeClr val="accent1">
              <a:lumMod val="75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5-конечная звезда 22"/>
          <p:cNvSpPr/>
          <p:nvPr userDrawn="1"/>
        </p:nvSpPr>
        <p:spPr>
          <a:xfrm>
            <a:off x="522386" y="4905206"/>
            <a:ext cx="294954" cy="283156"/>
          </a:xfrm>
          <a:prstGeom prst="star5">
            <a:avLst/>
          </a:prstGeom>
          <a:solidFill>
            <a:schemeClr val="accent1">
              <a:lumMod val="75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5-конечная звезда 23"/>
          <p:cNvSpPr/>
          <p:nvPr userDrawn="1"/>
        </p:nvSpPr>
        <p:spPr>
          <a:xfrm rot="5400000">
            <a:off x="1633578" y="3644435"/>
            <a:ext cx="294954" cy="283156"/>
          </a:xfrm>
          <a:prstGeom prst="star5">
            <a:avLst/>
          </a:prstGeom>
          <a:solidFill>
            <a:schemeClr val="accent1">
              <a:lumMod val="75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5-конечная звезда 24"/>
          <p:cNvSpPr/>
          <p:nvPr userDrawn="1"/>
        </p:nvSpPr>
        <p:spPr>
          <a:xfrm>
            <a:off x="3084206" y="6432363"/>
            <a:ext cx="147477" cy="14157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5-конечная звезда 25"/>
          <p:cNvSpPr/>
          <p:nvPr userDrawn="1"/>
        </p:nvSpPr>
        <p:spPr>
          <a:xfrm>
            <a:off x="2017675" y="416154"/>
            <a:ext cx="147477" cy="141578"/>
          </a:xfrm>
          <a:prstGeom prst="star5">
            <a:avLst/>
          </a:prstGeom>
          <a:solidFill>
            <a:schemeClr val="accent1">
              <a:lumMod val="75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5-конечная звезда 26"/>
          <p:cNvSpPr/>
          <p:nvPr userDrawn="1"/>
        </p:nvSpPr>
        <p:spPr>
          <a:xfrm>
            <a:off x="3233197" y="4409890"/>
            <a:ext cx="147477" cy="14157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5-конечная звезда 27"/>
          <p:cNvSpPr/>
          <p:nvPr userDrawn="1"/>
        </p:nvSpPr>
        <p:spPr>
          <a:xfrm>
            <a:off x="210926" y="3049086"/>
            <a:ext cx="147477" cy="14157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5-конечная звезда 28"/>
          <p:cNvSpPr/>
          <p:nvPr userDrawn="1"/>
        </p:nvSpPr>
        <p:spPr>
          <a:xfrm>
            <a:off x="2624323" y="3575454"/>
            <a:ext cx="147477" cy="141578"/>
          </a:xfrm>
          <a:prstGeom prst="star5">
            <a:avLst/>
          </a:prstGeom>
          <a:solidFill>
            <a:srgbClr val="FFAD09">
              <a:alpha val="96078"/>
            </a:srgb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5-конечная звезда 29"/>
          <p:cNvSpPr/>
          <p:nvPr userDrawn="1"/>
        </p:nvSpPr>
        <p:spPr>
          <a:xfrm>
            <a:off x="7304843" y="6455774"/>
            <a:ext cx="147477" cy="141578"/>
          </a:xfrm>
          <a:prstGeom prst="star5">
            <a:avLst/>
          </a:prstGeom>
          <a:solidFill>
            <a:srgbClr val="FFAD09">
              <a:alpha val="96078"/>
            </a:srgb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5-конечная звезда 30"/>
          <p:cNvSpPr/>
          <p:nvPr userDrawn="1"/>
        </p:nvSpPr>
        <p:spPr>
          <a:xfrm>
            <a:off x="1331640" y="767142"/>
            <a:ext cx="147477" cy="141578"/>
          </a:xfrm>
          <a:prstGeom prst="star5">
            <a:avLst/>
          </a:prstGeom>
          <a:solidFill>
            <a:srgbClr val="FFAD09">
              <a:alpha val="96078"/>
            </a:srgb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5-конечная звезда 31"/>
          <p:cNvSpPr/>
          <p:nvPr userDrawn="1"/>
        </p:nvSpPr>
        <p:spPr>
          <a:xfrm>
            <a:off x="6440747" y="5157192"/>
            <a:ext cx="147477" cy="14157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5-конечная звезда 32"/>
          <p:cNvSpPr/>
          <p:nvPr userDrawn="1"/>
        </p:nvSpPr>
        <p:spPr>
          <a:xfrm>
            <a:off x="827584" y="116632"/>
            <a:ext cx="147477" cy="14157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5-конечная звезда 33"/>
          <p:cNvSpPr/>
          <p:nvPr userDrawn="1"/>
        </p:nvSpPr>
        <p:spPr>
          <a:xfrm>
            <a:off x="2334292" y="1484784"/>
            <a:ext cx="437508" cy="420008"/>
          </a:xfrm>
          <a:prstGeom prst="star5">
            <a:avLst/>
          </a:prstGeom>
          <a:solidFill>
            <a:schemeClr val="accent1">
              <a:lumMod val="20000"/>
              <a:lumOff val="80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5-конечная звезда 34"/>
          <p:cNvSpPr/>
          <p:nvPr userDrawn="1"/>
        </p:nvSpPr>
        <p:spPr>
          <a:xfrm rot="991530">
            <a:off x="5432738" y="5914520"/>
            <a:ext cx="685017" cy="582180"/>
          </a:xfrm>
          <a:prstGeom prst="star5">
            <a:avLst/>
          </a:prstGeom>
          <a:solidFill>
            <a:schemeClr val="accent1">
              <a:lumMod val="20000"/>
              <a:lumOff val="80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5-конечная звезда 35"/>
          <p:cNvSpPr/>
          <p:nvPr userDrawn="1"/>
        </p:nvSpPr>
        <p:spPr>
          <a:xfrm rot="16200000">
            <a:off x="6588224" y="6088681"/>
            <a:ext cx="304841" cy="292647"/>
          </a:xfrm>
          <a:prstGeom prst="star5">
            <a:avLst/>
          </a:prstGeom>
          <a:solidFill>
            <a:schemeClr val="tx2">
              <a:lumMod val="60000"/>
              <a:lumOff val="4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2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 userDrawn="1"/>
        </p:nvSpPr>
        <p:spPr>
          <a:xfrm>
            <a:off x="124272" y="5397072"/>
            <a:ext cx="450050" cy="43204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905000">
              <a:schemeClr val="bg1">
                <a:alpha val="34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5-конечная звезда 37"/>
          <p:cNvSpPr/>
          <p:nvPr userDrawn="1"/>
        </p:nvSpPr>
        <p:spPr>
          <a:xfrm>
            <a:off x="4059166" y="6000315"/>
            <a:ext cx="450050" cy="432048"/>
          </a:xfrm>
          <a:prstGeom prst="star5">
            <a:avLst/>
          </a:prstGeom>
          <a:solidFill>
            <a:schemeClr val="accent1">
              <a:lumMod val="40000"/>
              <a:lumOff val="6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  <a:scene3d>
            <a:camera prst="orthographicFront">
              <a:rot lat="0" lon="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5-конечная звезда 39"/>
          <p:cNvSpPr/>
          <p:nvPr userDrawn="1"/>
        </p:nvSpPr>
        <p:spPr>
          <a:xfrm>
            <a:off x="79955" y="1426627"/>
            <a:ext cx="494367" cy="474593"/>
          </a:xfrm>
          <a:prstGeom prst="star5">
            <a:avLst/>
          </a:prstGeom>
          <a:solidFill>
            <a:schemeClr val="accent1">
              <a:lumMod val="75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5-конечная звезда 40"/>
          <p:cNvSpPr/>
          <p:nvPr userDrawn="1"/>
        </p:nvSpPr>
        <p:spPr>
          <a:xfrm rot="19752810">
            <a:off x="183704" y="-93372"/>
            <a:ext cx="437508" cy="420008"/>
          </a:xfrm>
          <a:prstGeom prst="star5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93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repeatCount="indefinite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6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6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4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4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16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10" grpId="0" animBg="1"/>
      <p:bldP spid="38" grpId="0" animBg="1"/>
      <p:bldP spid="40" grpId="0" animBg="1"/>
      <p:bldP spid="41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§"/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 marL="914400" indent="-457200">
              <a:buSzPct val="70000"/>
              <a:buFont typeface="Wingdings" pitchFamily="2" charset="2"/>
              <a:buChar char="ü"/>
              <a:defRPr>
                <a:solidFill>
                  <a:schemeClr val="tx2">
                    <a:lumMod val="50000"/>
                  </a:schemeClr>
                </a:solidFill>
              </a:defRPr>
            </a:lvl2pPr>
            <a:lvl3pPr marL="1143000" indent="-228600">
              <a:buFont typeface="Calibri" pitchFamily="34" charset="0"/>
              <a:buChar char="*"/>
              <a:defRPr>
                <a:solidFill>
                  <a:schemeClr val="tx2">
                    <a:lumMod val="50000"/>
                  </a:schemeClr>
                </a:solidFill>
              </a:defRPr>
            </a:lvl3pPr>
            <a:lvl4pPr>
              <a:defRPr>
                <a:solidFill>
                  <a:schemeClr val="tx2">
                    <a:lumMod val="50000"/>
                  </a:schemeClr>
                </a:solidFill>
              </a:defRPr>
            </a:lvl4pPr>
            <a:lvl5pPr>
              <a:defRPr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212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902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359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3018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20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524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672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596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247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1832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7C208-3932-4B66-B20E-5E08477FAA22}" type="datetimeFigureOut">
              <a:rPr lang="ru-RU" smtClean="0"/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9DF62-EAE9-40B7-923A-DB40C43553B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107504" y="457152"/>
            <a:ext cx="589908" cy="566312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5580932" y="5046784"/>
            <a:ext cx="624385" cy="599410"/>
          </a:xfrm>
          <a:prstGeom prst="star5">
            <a:avLst/>
          </a:prstGeom>
          <a:solidFill>
            <a:srgbClr val="DCE6F2">
              <a:alpha val="45882"/>
            </a:srgbClr>
          </a:solidFill>
          <a:ln>
            <a:noFill/>
          </a:ln>
          <a:effectLst>
            <a:glow rad="1905000">
              <a:schemeClr val="bg1">
                <a:alpha val="44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5-конечная звезда 15"/>
          <p:cNvSpPr/>
          <p:nvPr/>
        </p:nvSpPr>
        <p:spPr>
          <a:xfrm>
            <a:off x="124272" y="5397072"/>
            <a:ext cx="450050" cy="43204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905000">
              <a:schemeClr val="bg1">
                <a:alpha val="34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5-конечная звезда 20"/>
          <p:cNvSpPr/>
          <p:nvPr/>
        </p:nvSpPr>
        <p:spPr>
          <a:xfrm>
            <a:off x="2393758" y="4797152"/>
            <a:ext cx="450050" cy="432048"/>
          </a:xfrm>
          <a:prstGeom prst="star5">
            <a:avLst/>
          </a:prstGeom>
          <a:solidFill>
            <a:srgbClr val="DCE6F2">
              <a:alpha val="40000"/>
            </a:srgb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5-конечная звезда 21"/>
          <p:cNvSpPr/>
          <p:nvPr/>
        </p:nvSpPr>
        <p:spPr>
          <a:xfrm>
            <a:off x="1319290" y="194507"/>
            <a:ext cx="461765" cy="443295"/>
          </a:xfrm>
          <a:prstGeom prst="star5">
            <a:avLst/>
          </a:prstGeom>
          <a:solidFill>
            <a:schemeClr val="bg1">
              <a:alpha val="86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  <a:scene3d>
            <a:camera prst="orthographicFront">
              <a:rot lat="0" lon="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5-конечная звезда 22"/>
          <p:cNvSpPr/>
          <p:nvPr/>
        </p:nvSpPr>
        <p:spPr>
          <a:xfrm>
            <a:off x="79955" y="1426628"/>
            <a:ext cx="247183" cy="237296"/>
          </a:xfrm>
          <a:prstGeom prst="star5">
            <a:avLst/>
          </a:prstGeom>
          <a:solidFill>
            <a:schemeClr val="accent1">
              <a:lumMod val="20000"/>
              <a:lumOff val="80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5-конечная звезда 23"/>
          <p:cNvSpPr/>
          <p:nvPr/>
        </p:nvSpPr>
        <p:spPr>
          <a:xfrm>
            <a:off x="1319290" y="1988840"/>
            <a:ext cx="461765" cy="443295"/>
          </a:xfrm>
          <a:prstGeom prst="star5">
            <a:avLst/>
          </a:prstGeom>
          <a:solidFill>
            <a:schemeClr val="accent1">
              <a:lumMod val="20000"/>
              <a:lumOff val="80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5-конечная звезда 24"/>
          <p:cNvSpPr/>
          <p:nvPr/>
        </p:nvSpPr>
        <p:spPr>
          <a:xfrm>
            <a:off x="6084168" y="6139768"/>
            <a:ext cx="294954" cy="283156"/>
          </a:xfrm>
          <a:prstGeom prst="star5">
            <a:avLst/>
          </a:prstGeom>
          <a:solidFill>
            <a:schemeClr val="accent1">
              <a:lumMod val="60000"/>
              <a:lumOff val="40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5-конечная звезда 25"/>
          <p:cNvSpPr/>
          <p:nvPr/>
        </p:nvSpPr>
        <p:spPr>
          <a:xfrm>
            <a:off x="462084" y="3617686"/>
            <a:ext cx="437508" cy="420008"/>
          </a:xfrm>
          <a:prstGeom prst="star5">
            <a:avLst/>
          </a:prstGeom>
          <a:solidFill>
            <a:schemeClr val="accent1">
              <a:lumMod val="20000"/>
              <a:lumOff val="80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5-конечная звезда 26"/>
          <p:cNvSpPr/>
          <p:nvPr/>
        </p:nvSpPr>
        <p:spPr>
          <a:xfrm>
            <a:off x="1873805" y="5829120"/>
            <a:ext cx="350192" cy="336184"/>
          </a:xfrm>
          <a:prstGeom prst="star5">
            <a:avLst/>
          </a:prstGeom>
          <a:solidFill>
            <a:schemeClr val="accent1">
              <a:lumMod val="20000"/>
              <a:lumOff val="8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5-конечная звезда 27"/>
          <p:cNvSpPr/>
          <p:nvPr/>
        </p:nvSpPr>
        <p:spPr>
          <a:xfrm>
            <a:off x="903557" y="6071756"/>
            <a:ext cx="322471" cy="309572"/>
          </a:xfrm>
          <a:prstGeom prst="star5">
            <a:avLst/>
          </a:prstGeom>
          <a:solidFill>
            <a:schemeClr val="accent1">
              <a:lumMod val="40000"/>
              <a:lumOff val="6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5-конечная звезда 28"/>
          <p:cNvSpPr/>
          <p:nvPr/>
        </p:nvSpPr>
        <p:spPr>
          <a:xfrm>
            <a:off x="1172511" y="3190664"/>
            <a:ext cx="328047" cy="314925"/>
          </a:xfrm>
          <a:prstGeom prst="star5">
            <a:avLst/>
          </a:prstGeom>
          <a:solidFill>
            <a:srgbClr val="DCE6F2">
              <a:alpha val="67843"/>
            </a:srgb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5-конечная звезда 29"/>
          <p:cNvSpPr/>
          <p:nvPr/>
        </p:nvSpPr>
        <p:spPr>
          <a:xfrm>
            <a:off x="899592" y="620688"/>
            <a:ext cx="238131" cy="228606"/>
          </a:xfrm>
          <a:prstGeom prst="star5">
            <a:avLst/>
          </a:prstGeom>
          <a:solidFill>
            <a:schemeClr val="accent1">
              <a:lumMod val="40000"/>
              <a:lumOff val="6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5-конечная звезда 31"/>
          <p:cNvSpPr/>
          <p:nvPr/>
        </p:nvSpPr>
        <p:spPr>
          <a:xfrm>
            <a:off x="814850" y="4655574"/>
            <a:ext cx="294954" cy="283156"/>
          </a:xfrm>
          <a:prstGeom prst="star5">
            <a:avLst/>
          </a:prstGeom>
          <a:solidFill>
            <a:schemeClr val="accent5">
              <a:lumMod val="40000"/>
              <a:lumOff val="60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5-конечная звезда 33"/>
          <p:cNvSpPr/>
          <p:nvPr/>
        </p:nvSpPr>
        <p:spPr>
          <a:xfrm>
            <a:off x="2840346" y="6310539"/>
            <a:ext cx="147477" cy="14157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5-конечная звезда 34"/>
          <p:cNvSpPr/>
          <p:nvPr/>
        </p:nvSpPr>
        <p:spPr>
          <a:xfrm>
            <a:off x="1760227" y="1199190"/>
            <a:ext cx="147477" cy="141578"/>
          </a:xfrm>
          <a:prstGeom prst="star5">
            <a:avLst/>
          </a:prstGeom>
          <a:solidFill>
            <a:schemeClr val="accent1">
              <a:lumMod val="75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5-конечная звезда 35"/>
          <p:cNvSpPr/>
          <p:nvPr/>
        </p:nvSpPr>
        <p:spPr>
          <a:xfrm>
            <a:off x="1397536" y="4169540"/>
            <a:ext cx="147477" cy="141578"/>
          </a:xfrm>
          <a:prstGeom prst="star5">
            <a:avLst/>
          </a:prstGeom>
          <a:solidFill>
            <a:schemeClr val="accent1">
              <a:lumMod val="60000"/>
              <a:lumOff val="40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5-конечная звезда 36"/>
          <p:cNvSpPr/>
          <p:nvPr/>
        </p:nvSpPr>
        <p:spPr>
          <a:xfrm>
            <a:off x="596124" y="5829120"/>
            <a:ext cx="147477" cy="14157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5-конечная звезда 37"/>
          <p:cNvSpPr/>
          <p:nvPr/>
        </p:nvSpPr>
        <p:spPr>
          <a:xfrm>
            <a:off x="4784563" y="5188362"/>
            <a:ext cx="147477" cy="14157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5-конечная звезда 38"/>
          <p:cNvSpPr/>
          <p:nvPr/>
        </p:nvSpPr>
        <p:spPr>
          <a:xfrm>
            <a:off x="210926" y="3049086"/>
            <a:ext cx="147477" cy="141578"/>
          </a:xfrm>
          <a:prstGeom prst="star5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5-конечная звезда 41"/>
          <p:cNvSpPr/>
          <p:nvPr/>
        </p:nvSpPr>
        <p:spPr>
          <a:xfrm>
            <a:off x="3932970" y="5479901"/>
            <a:ext cx="437508" cy="420008"/>
          </a:xfrm>
          <a:prstGeom prst="star5">
            <a:avLst/>
          </a:prstGeom>
          <a:solidFill>
            <a:srgbClr val="DCE6F2">
              <a:alpha val="69804"/>
            </a:srgb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5-конечная звезда 42"/>
          <p:cNvSpPr/>
          <p:nvPr/>
        </p:nvSpPr>
        <p:spPr>
          <a:xfrm>
            <a:off x="7524328" y="5532442"/>
            <a:ext cx="328047" cy="314925"/>
          </a:xfrm>
          <a:prstGeom prst="star5">
            <a:avLst/>
          </a:prstGeom>
          <a:solidFill>
            <a:schemeClr val="accent1">
              <a:lumMod val="20000"/>
              <a:lumOff val="80000"/>
              <a:alpha val="77000"/>
            </a:schemeClr>
          </a:solidFill>
          <a:ln>
            <a:noFill/>
          </a:ln>
          <a:effectLst>
            <a:glow rad="1905000">
              <a:schemeClr val="bg1">
                <a:alpha val="3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5-конечная звезда 43"/>
          <p:cNvSpPr/>
          <p:nvPr/>
        </p:nvSpPr>
        <p:spPr>
          <a:xfrm>
            <a:off x="7812360" y="6671798"/>
            <a:ext cx="147477" cy="141578"/>
          </a:xfrm>
          <a:prstGeom prst="star5">
            <a:avLst/>
          </a:prstGeom>
          <a:solidFill>
            <a:schemeClr val="accent1">
              <a:lumMod val="75000"/>
              <a:alpha val="77000"/>
            </a:schemeClr>
          </a:solidFill>
          <a:ln>
            <a:noFill/>
          </a:ln>
          <a:effectLst>
            <a:glow rad="139700">
              <a:schemeClr val="bg1">
                <a:alpha val="2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13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animBg="1"/>
      <p:bldP spid="43" grpId="0" animBg="1"/>
      <p:bldP spid="44" grpId="0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>
          <a:ln w="1905"/>
          <a:gradFill>
            <a:gsLst>
              <a:gs pos="0">
                <a:schemeClr val="accent6">
                  <a:shade val="20000"/>
                  <a:satMod val="200000"/>
                </a:schemeClr>
              </a:gs>
              <a:gs pos="78000">
                <a:schemeClr val="accent6">
                  <a:tint val="90000"/>
                  <a:shade val="89000"/>
                  <a:satMod val="220000"/>
                </a:schemeClr>
              </a:gs>
              <a:gs pos="100000">
                <a:schemeClr val="accent6">
                  <a:tint val="12000"/>
                  <a:satMod val="255000"/>
                </a:schemeClr>
              </a:gs>
            </a:gsLst>
            <a:lin ang="5400000"/>
          </a:gra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Wingdings" pitchFamily="2" charset="2"/>
        <a:buChar char="ü"/>
        <a:defRPr sz="32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6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Relationship Id="rId14" Type="http://schemas.openxmlformats.org/officeDocument/2006/relationships/image" Target="../media/image4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13" Type="http://schemas.openxmlformats.org/officeDocument/2006/relationships/image" Target="../media/image65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12" Type="http://schemas.openxmlformats.org/officeDocument/2006/relationships/image" Target="../media/image64.jpeg"/><Relationship Id="rId2" Type="http://schemas.openxmlformats.org/officeDocument/2006/relationships/image" Target="../media/image54.jpeg"/><Relationship Id="rId16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11" Type="http://schemas.openxmlformats.org/officeDocument/2006/relationships/image" Target="../media/image63.jpeg"/><Relationship Id="rId5" Type="http://schemas.openxmlformats.org/officeDocument/2006/relationships/image" Target="../media/image57.jpeg"/><Relationship Id="rId15" Type="http://schemas.openxmlformats.org/officeDocument/2006/relationships/image" Target="../media/image67.jpeg"/><Relationship Id="rId10" Type="http://schemas.openxmlformats.org/officeDocument/2006/relationships/image" Target="../media/image62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Relationship Id="rId14" Type="http://schemas.openxmlformats.org/officeDocument/2006/relationships/image" Target="../media/image6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11" Type="http://schemas.openxmlformats.org/officeDocument/2006/relationships/image" Target="../media/image83.jpeg"/><Relationship Id="rId5" Type="http://schemas.openxmlformats.org/officeDocument/2006/relationships/image" Target="../media/image77.jpeg"/><Relationship Id="rId10" Type="http://schemas.openxmlformats.org/officeDocument/2006/relationships/image" Target="../media/image82.jpeg"/><Relationship Id="rId4" Type="http://schemas.openxmlformats.org/officeDocument/2006/relationships/image" Target="../media/image76.jpeg"/><Relationship Id="rId9" Type="http://schemas.openxmlformats.org/officeDocument/2006/relationships/image" Target="../media/image8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564904"/>
            <a:ext cx="7772400" cy="1683619"/>
          </a:xfrm>
        </p:spPr>
        <p:txBody>
          <a:bodyPr>
            <a:normAutofit fontScale="90000"/>
          </a:bodyPr>
          <a:lstStyle/>
          <a:p>
            <a:r>
              <a:rPr lang="ru-RU" sz="5400" dirty="0" smtClean="0"/>
              <a:t>Неделя психологии </a:t>
            </a:r>
            <a:br>
              <a:rPr lang="ru-RU" sz="5400" dirty="0" smtClean="0"/>
            </a:br>
            <a:r>
              <a:rPr lang="ru-RU" sz="5400" dirty="0" smtClean="0"/>
              <a:t>в МАДОУ № 140</a:t>
            </a:r>
            <a:br>
              <a:rPr lang="ru-RU" sz="5400" dirty="0" smtClean="0"/>
            </a:br>
            <a:r>
              <a:rPr lang="ru-RU" sz="5400" dirty="0" smtClean="0"/>
              <a:t> г. Хабаровска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5616" y="4941168"/>
            <a:ext cx="6400800" cy="1752600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Подготовила и провела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Кичигина Ирина Александровна, </a:t>
            </a:r>
            <a:r>
              <a:rPr lang="ru-RU" dirty="0" smtClean="0">
                <a:solidFill>
                  <a:srgbClr val="002060"/>
                </a:solidFill>
              </a:rPr>
              <a:t>педагог-психолог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260648"/>
            <a:ext cx="8640960" cy="1695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РОДИТЕЛЬСКОЕ ОТНОШЕНИЕ К МИРУ ОПРЕДЕЛЯЕТ ОТНОШЕНИЕ К НЕМУ РЕБЕНКА - КАК В ЦЕЛОМ, ТАК ВО ВСЕХ ЕГО ЧАСТНОСТЯХ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5876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96944" cy="1512168"/>
          </a:xfrm>
        </p:spPr>
        <p:txBody>
          <a:bodyPr>
            <a:noAutofit/>
          </a:bodyPr>
          <a:lstStyle/>
          <a:p>
            <a:r>
              <a:rPr lang="ru-RU" sz="2400" dirty="0" smtClean="0"/>
              <a:t>Цель недели психологии в ДОУ: </a:t>
            </a:r>
            <a:br>
              <a:rPr lang="ru-RU" sz="2400" dirty="0" smtClean="0"/>
            </a:br>
            <a:r>
              <a:rPr lang="ru-RU" sz="2400" b="0" dirty="0" smtClean="0"/>
              <a:t>создание </a:t>
            </a:r>
            <a:r>
              <a:rPr lang="ru-RU" sz="2400" b="0" dirty="0"/>
              <a:t>положительной психологической атмосферы в детском саду, гармонизация взаимоотношений между всеми участниками образовательного процесса в ДОУ.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                                                  Задачи</a:t>
            </a: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sz="24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популяризировать психологические знания и деятельность психологической службы ДОУ;</a:t>
            </a:r>
            <a:endParaRPr lang="ru-RU" sz="24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способствовать снятию психоэмоционального напряжения у педагогов и воспитанников</a:t>
            </a:r>
            <a:endParaRPr lang="ru-RU" sz="24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формировать интерес взрослых к миру ребенка, стремление помогать ему в индивидуально-личностном развитии;</a:t>
            </a:r>
            <a:endParaRPr lang="ru-RU" sz="24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повысить психологическую компетентность педагогов и родителей ДОУ.</a:t>
            </a:r>
            <a:endParaRPr lang="ru-RU" sz="24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Symbol"/>
              <a:buChar char=""/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активизировать творческий потенциал детей и взрослых, формировать чувство успешности.</a:t>
            </a:r>
            <a:endParaRPr lang="ru-RU" sz="2400" b="1" dirty="0">
              <a:solidFill>
                <a:srgbClr val="002060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782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6709791" cy="1143000"/>
          </a:xfrm>
        </p:spPr>
        <p:txBody>
          <a:bodyPr>
            <a:normAutofit/>
          </a:bodyPr>
          <a:lstStyle/>
          <a:p>
            <a:r>
              <a:rPr lang="ru-RU" dirty="0"/>
              <a:t>21 ноября </a:t>
            </a:r>
            <a:r>
              <a:rPr lang="ru-RU" dirty="0" smtClean="0"/>
              <a:t>- понедельник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0"/>
            <a:ext cx="3960440" cy="5184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/>
              <a:t>День  </a:t>
            </a:r>
            <a:r>
              <a:rPr lang="ru-RU" sz="2400" dirty="0"/>
              <a:t>психологии </a:t>
            </a:r>
            <a:r>
              <a:rPr lang="ru-RU" sz="2400" dirty="0" smtClean="0"/>
              <a:t>прошел  </a:t>
            </a:r>
            <a:r>
              <a:rPr lang="ru-RU" sz="2400" dirty="0"/>
              <a:t>под девизом </a:t>
            </a:r>
            <a:r>
              <a:rPr lang="ru-RU" sz="2400" b="1" dirty="0"/>
              <a:t>«Поразмышляйте». </a:t>
            </a:r>
            <a:endParaRPr lang="ru-RU" sz="2400" b="1" dirty="0" smtClean="0"/>
          </a:p>
          <a:p>
            <a:pPr marL="0" indent="0" algn="ctr">
              <a:buNone/>
            </a:pPr>
            <a:r>
              <a:rPr lang="ru-RU" sz="2400" dirty="0" smtClean="0"/>
              <a:t>Каждый </a:t>
            </a:r>
            <a:r>
              <a:rPr lang="ru-RU" sz="2400" dirty="0"/>
              <a:t>из </a:t>
            </a:r>
            <a:r>
              <a:rPr lang="ru-RU" sz="2400" dirty="0" smtClean="0"/>
              <a:t>желающих мог  </a:t>
            </a:r>
            <a:r>
              <a:rPr lang="ru-RU" sz="2400" dirty="0"/>
              <a:t>принять участие в форуме на </a:t>
            </a:r>
            <a:r>
              <a:rPr lang="ru-RU" sz="2400" dirty="0" smtClean="0"/>
              <a:t>тему</a:t>
            </a:r>
          </a:p>
          <a:p>
            <a:pPr marL="0" indent="0" algn="ctr">
              <a:buNone/>
            </a:pPr>
            <a:r>
              <a:rPr lang="ru-RU" sz="2400" dirty="0" smtClean="0"/>
              <a:t> </a:t>
            </a:r>
            <a:r>
              <a:rPr lang="ru-RU" sz="2400" dirty="0"/>
              <a:t>«Что такое ПСИХОЛОГИЯ</a:t>
            </a:r>
            <a:r>
              <a:rPr lang="ru-RU" sz="2400" dirty="0" smtClean="0"/>
              <a:t>?», поделиться  своими мыслями,  </a:t>
            </a:r>
            <a:r>
              <a:rPr lang="ru-RU" sz="2400" dirty="0"/>
              <a:t>выразить своё отношение к психологии и психологам вообще, к психологической службе </a:t>
            </a:r>
            <a:r>
              <a:rPr lang="ru-RU" sz="2400" dirty="0" smtClean="0"/>
              <a:t>ДОУ</a:t>
            </a:r>
            <a:endParaRPr lang="ru-RU" sz="2400" dirty="0"/>
          </a:p>
        </p:txBody>
      </p:sp>
      <p:pic>
        <p:nvPicPr>
          <p:cNvPr id="1026" name="Picture 2" descr="C:\Users\1\Pictures\2016-12-12\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6570">
            <a:off x="4427294" y="1472946"/>
            <a:ext cx="2006827" cy="27599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7" name="Picture 3" descr="C:\Users\1\Pictures\2016-12-12\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07371">
            <a:off x="5891393" y="3219235"/>
            <a:ext cx="2283852" cy="31409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8" name="Picture 4" descr="C:\Users\1\Desktop\неделя психологии\фото НЕделя Психологии\IMG-20161122-WA00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88640"/>
            <a:ext cx="1564272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15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2480977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22 ноября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/>
              <a:t>вторник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84784"/>
            <a:ext cx="3779010" cy="5184576"/>
          </a:xfrm>
        </p:spPr>
        <p:txBody>
          <a:bodyPr>
            <a:noAutofit/>
          </a:bodyPr>
          <a:lstStyle/>
          <a:p>
            <a:pPr marL="96838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Прошел под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девизом </a:t>
            </a:r>
            <a:r>
              <a:rPr lang="ru-RU" sz="2400" b="1" i="1" dirty="0">
                <a:latin typeface="Times New Roman"/>
                <a:ea typeface="Times New Roman"/>
                <a:cs typeface="Times New Roman"/>
              </a:rPr>
              <a:t>«Если ваша жизнь потускнела, просто сотрите с неё пыль!»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Психологическая  акция </a:t>
            </a:r>
          </a:p>
          <a:p>
            <a:pPr marL="96838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«ЗВЕЗДНОЕ  НАСТРОЕНИЕ</a:t>
            </a:r>
            <a:endParaRPr lang="ru-RU" sz="1800" b="1" dirty="0">
              <a:ea typeface="Calibri"/>
              <a:cs typeface="Times New Roman"/>
            </a:endParaRPr>
          </a:p>
        </p:txBody>
      </p:sp>
      <p:pic>
        <p:nvPicPr>
          <p:cNvPr id="2050" name="Picture 2" descr="C:\Users\1\Desktop\неделя психологии\фото НЕделя Психологии\IMG-20161122-WA0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20" r="-1662" b="21880"/>
          <a:stretch/>
        </p:blipFill>
        <p:spPr bwMode="auto">
          <a:xfrm>
            <a:off x="7359203" y="31122"/>
            <a:ext cx="1784797" cy="1872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\Desktop\неделя психологии\фото НЕделя Психологии\IMG-20161122-WA000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66" b="26525"/>
          <a:stretch/>
        </p:blipFill>
        <p:spPr bwMode="auto">
          <a:xfrm>
            <a:off x="5797744" y="20397"/>
            <a:ext cx="1640781" cy="191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1\Desktop\неделя психологии\фото НЕделя Психологии\IMG-20161122-WA0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940" y="1915146"/>
            <a:ext cx="1424757" cy="253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1\Desktop\неделя психологии\фото НЕделя Психологии\IMG-20161122-WA000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2" b="30598"/>
          <a:stretch/>
        </p:blipFill>
        <p:spPr bwMode="auto">
          <a:xfrm>
            <a:off x="5821299" y="1903783"/>
            <a:ext cx="1906183" cy="2492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1\Desktop\неделя психологии\фото НЕделя Психологии\IMG-20161122-WA000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20" y="4425195"/>
            <a:ext cx="1384877" cy="246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1\Desktop\неделя психологии\фото НЕделя Психологии\IMG-20161122-WA000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475" y="4354297"/>
            <a:ext cx="1424757" cy="253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1\Desktop\неделя психологии\фото НЕделя Психологии\IMG-20161122-WA000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725" y="4395997"/>
            <a:ext cx="1377750" cy="244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1\Desktop\неделя психологии\фото НЕделя Психологии\IMG-20161122-WA002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379470"/>
            <a:ext cx="1536853" cy="250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1\Desktop\неделя психологии\фото НЕделя Психологии\IMG-20161122-WA0023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70" b="13098"/>
          <a:stretch/>
        </p:blipFill>
        <p:spPr bwMode="auto">
          <a:xfrm>
            <a:off x="3958522" y="1940420"/>
            <a:ext cx="1848809" cy="244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1\Desktop\неделя психологии\фото НЕделя Психологии\IMG-20161122-WA0025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2" r="9886" b="25641"/>
          <a:stretch/>
        </p:blipFill>
        <p:spPr bwMode="auto">
          <a:xfrm>
            <a:off x="4438668" y="0"/>
            <a:ext cx="1421139" cy="1921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987824" y="45306"/>
            <a:ext cx="17453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5 группа</a:t>
            </a:r>
            <a:endParaRPr lang="ru-RU" sz="3600" b="1" dirty="0" smtClean="0">
              <a:solidFill>
                <a:srgbClr val="002060"/>
              </a:solidFill>
            </a:endParaRPr>
          </a:p>
        </p:txBody>
      </p:sp>
      <p:pic>
        <p:nvPicPr>
          <p:cNvPr id="2060" name="Picture 12" descr="C:\Users\1\Desktop\неделя психологии\фото НЕделя Психологии\IMG-20161122-WA0036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489824"/>
            <a:ext cx="1747099" cy="232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1\Desktop\неделя психологии\фото НЕделя Психологии\IMG-20161122-WA0040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1" t="9412" r="1884" b="564"/>
          <a:stretch/>
        </p:blipFill>
        <p:spPr bwMode="auto">
          <a:xfrm>
            <a:off x="1747099" y="4501841"/>
            <a:ext cx="1682765" cy="239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045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7920880" cy="994122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22 ноября </a:t>
            </a:r>
            <a:br>
              <a:rPr lang="ru-RU" dirty="0" smtClean="0"/>
            </a:br>
            <a:r>
              <a:rPr lang="ru-RU" dirty="0" smtClean="0"/>
              <a:t>вторник                                3 группа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42679" y="476672"/>
            <a:ext cx="18473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sz="3200" b="1" dirty="0" smtClean="0">
              <a:solidFill>
                <a:srgbClr val="002060"/>
              </a:solidFill>
            </a:endParaRPr>
          </a:p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3074" name="Picture 2" descr="C:\Users\1\Desktop\неделя психологии\фото НЕделя Психологии\IMG-20161122-WA00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" y="4581128"/>
            <a:ext cx="1707654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1\Desktop\неделя психологии\фото НЕделя Психологии\IMG-20161122-WA002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15" r="1909"/>
          <a:stretch/>
        </p:blipFill>
        <p:spPr bwMode="auto">
          <a:xfrm>
            <a:off x="-49346" y="1574923"/>
            <a:ext cx="2058188" cy="2933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1\Desktop\неделя психологии\фото НЕделя Психологии\IMG-20161122-WA00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763" y="4629133"/>
            <a:ext cx="1635646" cy="218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1\Desktop\неделя психологии\фото НЕделя Психологии\IMG-20161122-WA00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472" y="1460903"/>
            <a:ext cx="2393354" cy="319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1\Desktop\неделя психологии\фото НЕделя Психологии\IMG-20161122-WA003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58"/>
          <a:stretch/>
        </p:blipFill>
        <p:spPr bwMode="auto">
          <a:xfrm>
            <a:off x="3343409" y="4581128"/>
            <a:ext cx="2207927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1\Desktop\неделя психологии\фото НЕделя Психологии\IMG-20161122-WA004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586210"/>
            <a:ext cx="1728192" cy="230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1\Desktop\неделя психологии\фото НЕделя Психологии\IMG-20161122-WA004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432696"/>
            <a:ext cx="1835696" cy="244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1\Desktop\неделя психологии\фото НЕделя Психологии\IMG-20161122-WA004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826" y="1519610"/>
            <a:ext cx="2241735" cy="298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1\Desktop\неделя психологии\фото НЕделя Психологии\IMG-20161122-WA0048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436248"/>
            <a:ext cx="2304256" cy="307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36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78696" cy="1143000"/>
          </a:xfrm>
        </p:spPr>
        <p:txBody>
          <a:bodyPr/>
          <a:lstStyle/>
          <a:p>
            <a:r>
              <a:rPr lang="ru-RU" dirty="0" smtClean="0"/>
              <a:t>11 группа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1\Desktop\неделя психологии\фото НЕделя Психологии\IMG-20161122-WA00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9" y="4077072"/>
            <a:ext cx="1564272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1\Desktop\неделя психологии\фото НЕделя Психологии\IMG-20161122-WA00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181" y="4077072"/>
            <a:ext cx="1564272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1\Desktop\неделя психологии\фото НЕделя Психологии\IMG-20161122-WA005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319" y="4077072"/>
            <a:ext cx="1564272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1\Desktop\неделя психологии\фото НЕделя Психологии\IMG-20161122-WA005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787" y="1652675"/>
            <a:ext cx="1354185" cy="240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1\Desktop\неделя психологии\фото НЕделя Психологии\IMG-20161122-WA005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239"/>
          <a:stretch/>
        </p:blipFill>
        <p:spPr bwMode="auto">
          <a:xfrm>
            <a:off x="395536" y="1668800"/>
            <a:ext cx="2095404" cy="2375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1\Desktop\неделя психологии\фото НЕделя Психологии\IMG-20161123-WA000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306" y="4101075"/>
            <a:ext cx="2067694" cy="275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1\Desktop\неделя психологии\фото НЕделя Психологии\IMG-20161123-WA000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101" y="1441270"/>
            <a:ext cx="1956205" cy="260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1\Desktop\неделя психологии\фото НЕделя Психологии\IMG-20161123-WA000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570" y="4101075"/>
            <a:ext cx="2067694" cy="275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06098" y="548680"/>
            <a:ext cx="22451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8 </a:t>
            </a:r>
            <a:r>
              <a:rPr lang="ru-RU" sz="44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группа</a:t>
            </a:r>
            <a:endParaRPr lang="ru-RU" dirty="0"/>
          </a:p>
        </p:txBody>
      </p:sp>
      <p:pic>
        <p:nvPicPr>
          <p:cNvPr id="4106" name="Picture 10" descr="C:\Users\1\Desktop\неделя психологии\фото НЕделя Психологии\IMG-20161123-WA005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708531"/>
            <a:ext cx="1763688" cy="235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1\Desktop\неделя психологии\фото НЕделя Психологии\IMG-20161123-WA0051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64" b="-24964"/>
          <a:stretch/>
        </p:blipFill>
        <p:spPr bwMode="auto">
          <a:xfrm>
            <a:off x="7445434" y="0"/>
            <a:ext cx="1707654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71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188" y="260648"/>
            <a:ext cx="252441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6 </a:t>
            </a:r>
            <a:br>
              <a:rPr lang="ru-RU" dirty="0" smtClean="0"/>
            </a:br>
            <a:r>
              <a:rPr lang="ru-RU" dirty="0" smtClean="0"/>
              <a:t>группа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1\Desktop\неделя психологии\фото НЕделя Психологии\IMG-20161123-WA00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104"/>
            <a:ext cx="1875266" cy="250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1\Desktop\неделя психологии\фото НЕделя Психологии\IMG-20161123-WA00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038" y="4365104"/>
            <a:ext cx="1878301" cy="250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1\Desktop\неделя психологии\фото НЕделя Психологии\IMG-20161123-WA002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161" r="10600"/>
          <a:stretch/>
        </p:blipFill>
        <p:spPr bwMode="auto">
          <a:xfrm>
            <a:off x="5425673" y="4560166"/>
            <a:ext cx="3745003" cy="2258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1\Desktop\неделя психологии\фото НЕделя Психологии\IMG-20161123-WA002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7" t="-1193" r="25270"/>
          <a:stretch/>
        </p:blipFill>
        <p:spPr bwMode="auto">
          <a:xfrm>
            <a:off x="5398670" y="1976796"/>
            <a:ext cx="2614246" cy="253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1\Desktop\неделя психологии\фото НЕделя Психологии\IMG-20161123-WA002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0" t="1961" r="27239"/>
          <a:stretch/>
        </p:blipFill>
        <p:spPr bwMode="auto">
          <a:xfrm>
            <a:off x="5158565" y="-67875"/>
            <a:ext cx="2426677" cy="2162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1\Desktop\неделя психологии\фото НЕделя Психологии\IMG-20161123-WA002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427" y="1944216"/>
            <a:ext cx="1815666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1\Desktop\неделя психологии\фото НЕделя Психологии\IMG-20161123-WA002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239" y="1941730"/>
            <a:ext cx="1815666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1\Desktop\неделя психологии\фото НЕделя Психологии\IMG-20161123-WA003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130" y="1984184"/>
            <a:ext cx="1925543" cy="256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1\Desktop\неделя психологии\фото НЕделя Психологии\IMG-20161123-WA003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384" y="4509119"/>
            <a:ext cx="1770289" cy="236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1\Desktop\неделя психологии\фото НЕделя Психологии\IMG-20161123-WA0037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06" y="-24081"/>
            <a:ext cx="1492943" cy="199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1\Desktop\неделя психологии\фото НЕделя Психологии\IMG-20161123-WA004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037" y="0"/>
            <a:ext cx="1474882" cy="196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1\Desktop\неделя психологии\фото НЕделя Психологии\IMG-20161123-WA0042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242" y="-67876"/>
            <a:ext cx="1646740" cy="219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C:\Users\1\Desktop\неделя психологии\фото НЕделя Психологии\IMG-20161123-WA0043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6" r="4260" b="2099"/>
          <a:stretch/>
        </p:blipFill>
        <p:spPr bwMode="auto">
          <a:xfrm>
            <a:off x="7737231" y="2127778"/>
            <a:ext cx="1406769" cy="238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10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5156" y="692696"/>
            <a:ext cx="5501639" cy="3154362"/>
          </a:xfrm>
        </p:spPr>
        <p:txBody>
          <a:bodyPr>
            <a:normAutofit fontScale="90000"/>
          </a:bodyPr>
          <a:lstStyle/>
          <a:p>
            <a:r>
              <a:rPr lang="ru-RU" dirty="0"/>
              <a:t>Психологическая  акция </a:t>
            </a:r>
            <a:br>
              <a:rPr lang="ru-RU" dirty="0"/>
            </a:br>
            <a:r>
              <a:rPr lang="ru-RU" dirty="0"/>
              <a:t>«ЗВЕЗДНОЕ  НАСТРОЕНИЕ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52120" y="5448506"/>
            <a:ext cx="3168352" cy="66408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1\Desktop\неделя психологии\фото НЕделя Психологии\IMG-20161123-WA00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" y="4064387"/>
            <a:ext cx="2085696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1\Desktop\неделя психологии\фото НЕделя Психологии\IMG-20161123-WA00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766" y="4051700"/>
            <a:ext cx="2095210" cy="279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1\Desktop\неделя психологии\фото НЕделя Психологии\IMG-20161123-WA00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039" y="4114417"/>
            <a:ext cx="2095211" cy="279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1\Desktop\неделя психологии\фото НЕделя Психологии\IMG-20161123-WA004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72"/>
          <a:stretch/>
        </p:blipFill>
        <p:spPr bwMode="auto">
          <a:xfrm>
            <a:off x="6572250" y="4051701"/>
            <a:ext cx="2571750" cy="2919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1\Desktop\неделя психологии\фото НЕделя Психологии\IMG-20161123-WA004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3" y="1268759"/>
            <a:ext cx="2096720" cy="279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1\Desktop\неделя психологии\фото НЕделя Психологии\IMG-20161123-WA004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271" y="1126756"/>
            <a:ext cx="2193708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59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4098" y="2060849"/>
            <a:ext cx="2080070" cy="1224136"/>
          </a:xfrm>
        </p:spPr>
        <p:txBody>
          <a:bodyPr>
            <a:noAutofit/>
          </a:bodyPr>
          <a:lstStyle/>
          <a:p>
            <a:r>
              <a:rPr lang="ru-RU" sz="3200" dirty="0"/>
              <a:t>23 ноября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среда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88755" y="3434805"/>
            <a:ext cx="3005085" cy="1794395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dirty="0"/>
              <a:t>Этот день прошел по девизом «Мечты сбываются». Психологическая  акция </a:t>
            </a:r>
            <a:endParaRPr lang="ru-RU" dirty="0" smtClean="0"/>
          </a:p>
          <a:p>
            <a:pPr marL="0" indent="0" algn="ctr">
              <a:buNone/>
            </a:pPr>
            <a:r>
              <a:rPr lang="ru-RU" b="1" dirty="0" smtClean="0"/>
              <a:t>«</a:t>
            </a:r>
            <a:r>
              <a:rPr lang="ru-RU" b="1" dirty="0"/>
              <a:t>ГИРЛЯНДА ЖЕЛАНИЙ</a:t>
            </a:r>
            <a:r>
              <a:rPr lang="ru-RU" b="1" dirty="0" smtClean="0"/>
              <a:t>»</a:t>
            </a:r>
            <a:endParaRPr lang="ru-RU" b="1" dirty="0"/>
          </a:p>
        </p:txBody>
      </p:sp>
      <p:pic>
        <p:nvPicPr>
          <p:cNvPr id="7172" name="Picture 4" descr="C:\Users\1\Desktop\неделя психологии\фото НЕделя Психологии\IMG-20161123-WA001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94" b="15676"/>
          <a:stretch/>
        </p:blipFill>
        <p:spPr bwMode="auto">
          <a:xfrm>
            <a:off x="1243491" y="4837654"/>
            <a:ext cx="1655090" cy="202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1\Desktop\неделя психологии\фото НЕделя Психологии\IMG-20161123-WA00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0"/>
            <a:ext cx="1403648" cy="249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1\Desktop\неделя психологии\фото НЕделя Психологии\IMG-20161123-WA00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154" y="-15806"/>
            <a:ext cx="1412539" cy="2511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1\Desktop\неделя психологии\фото НЕделя Психологии\IMG-20161123-WA002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97" b="15984"/>
          <a:stretch/>
        </p:blipFill>
        <p:spPr bwMode="auto">
          <a:xfrm>
            <a:off x="7363735" y="2452449"/>
            <a:ext cx="1806005" cy="238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1\Desktop\неделя психологии\фото НЕделя Психологии\IMG-20161123-WA004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911" y="0"/>
            <a:ext cx="2311655" cy="173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1\Desktop\неделя психологии\фото НЕделя Психологии\IMG-20161123-WA0053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78" b="23490"/>
          <a:stretch/>
        </p:blipFill>
        <p:spPr bwMode="auto">
          <a:xfrm>
            <a:off x="-43911" y="1732924"/>
            <a:ext cx="2253902" cy="193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C:\Users\1\Desktop\неделя психологии\фото НЕделя Психологии\IMG-20161123-WA0054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46" r="3661" b="53504"/>
          <a:stretch/>
        </p:blipFill>
        <p:spPr bwMode="auto">
          <a:xfrm>
            <a:off x="-43911" y="3460919"/>
            <a:ext cx="3003798" cy="135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C:\Users\1\Desktop\неделя психологии\фото НЕделя Психологии\IMG-20161123-WA0057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01"/>
          <a:stretch/>
        </p:blipFill>
        <p:spPr bwMode="auto">
          <a:xfrm>
            <a:off x="2898581" y="5013177"/>
            <a:ext cx="2555084" cy="1844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C:\Users\1\Desktop\неделя психологии\фото НЕделя Психологии\IMG-20161123-WA0058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651" y="-20104"/>
            <a:ext cx="2384503" cy="208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C:\Users\1\Desktop\неделя психологии\фото НЕделя Психологии\IMG-20161124-WA0008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089" y="5013177"/>
            <a:ext cx="2074909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C:\Users\1\Desktop\неделя психологии\фото НЕделя Психологии\IMG_7941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" t="21025" r="26154" b="283"/>
          <a:stretch/>
        </p:blipFill>
        <p:spPr bwMode="auto">
          <a:xfrm>
            <a:off x="2003928" y="-20103"/>
            <a:ext cx="1951263" cy="175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3" name="Picture 15" descr="C:\Users\1\Desktop\неделя психологии\фото НЕделя Психологии\IMG_7944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4" t="21549" r="21538" b="2212"/>
          <a:stretch/>
        </p:blipFill>
        <p:spPr bwMode="auto">
          <a:xfrm>
            <a:off x="2218520" y="1732924"/>
            <a:ext cx="1686277" cy="170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C:\Users\1\Desktop\неделя психологии\фото НЕделя Психологии\IMG_7949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1" t="16582" r="10641"/>
          <a:stretch/>
        </p:blipFill>
        <p:spPr bwMode="auto">
          <a:xfrm>
            <a:off x="7350451" y="4818254"/>
            <a:ext cx="1793549" cy="203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5" name="Picture 17" descr="C:\Users\1\Desktop\неделя психологии\фото НЕделя Психологии\IMG-20161123-WA0000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1" b="15202"/>
          <a:stretch/>
        </p:blipFill>
        <p:spPr bwMode="auto">
          <a:xfrm>
            <a:off x="-43910" y="4837655"/>
            <a:ext cx="1375550" cy="202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C:\Users\1\Desktop\неделя психологии\фото НЕделя Психологии\IMG-20161123-WA0005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6" r="12393" b="29459"/>
          <a:stretch/>
        </p:blipFill>
        <p:spPr bwMode="auto">
          <a:xfrm>
            <a:off x="5987837" y="2452450"/>
            <a:ext cx="1654358" cy="256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42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24 ноября- четверг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100811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Девиз этого дня «От улыбки станет всем светлей…»</a:t>
            </a:r>
            <a:br>
              <a:rPr lang="ru-RU" dirty="0"/>
            </a:br>
            <a:r>
              <a:rPr lang="ru-RU" dirty="0"/>
              <a:t>П</a:t>
            </a:r>
            <a:r>
              <a:rPr lang="ru-RU" dirty="0" smtClean="0"/>
              <a:t>сихологическая   </a:t>
            </a:r>
            <a:r>
              <a:rPr lang="ru-RU" dirty="0"/>
              <a:t>акции </a:t>
            </a:r>
            <a:r>
              <a:rPr lang="ru-RU" b="1" dirty="0"/>
              <a:t>«ПОДАРИ УЛЫБКУ МИРУ</a:t>
            </a:r>
            <a:r>
              <a:rPr lang="ru-RU" b="1" dirty="0" smtClean="0"/>
              <a:t>»</a:t>
            </a:r>
            <a:endParaRPr lang="ru-RU" dirty="0"/>
          </a:p>
        </p:txBody>
      </p:sp>
      <p:pic>
        <p:nvPicPr>
          <p:cNvPr id="8194" name="Picture 2" descr="C:\Users\1\Desktop\неделя психологии\фото НЕделя Психологии\IMG-20161122-WA00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95155"/>
            <a:ext cx="1815666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1\Desktop\неделя психологии\фото НЕделя Психологии\IMG-20161123-WA005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66" b="14359"/>
          <a:stretch/>
        </p:blipFill>
        <p:spPr bwMode="auto">
          <a:xfrm>
            <a:off x="20252" y="4121696"/>
            <a:ext cx="278550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1\Desktop\неделя психологии\фото НЕделя Психологии\IMG-20161123-WA006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1" r="10501" b="1172"/>
          <a:stretch/>
        </p:blipFill>
        <p:spPr bwMode="auto">
          <a:xfrm>
            <a:off x="4572000" y="1740096"/>
            <a:ext cx="2602524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1\Desktop\неделя психологии\фото НЕделя Психологии\IMG-20161123-WA006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01" r="2820"/>
          <a:stretch/>
        </p:blipFill>
        <p:spPr bwMode="auto">
          <a:xfrm>
            <a:off x="6583294" y="4215154"/>
            <a:ext cx="2555734" cy="263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1\Desktop\неделя психологии\фото НЕделя Психологии\IMG-20161124-WA00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549" y="4170148"/>
            <a:ext cx="3635896" cy="27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5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6592" y="625687"/>
            <a:ext cx="3096344" cy="1143000"/>
          </a:xfrm>
        </p:spPr>
        <p:txBody>
          <a:bodyPr>
            <a:noAutofit/>
          </a:bodyPr>
          <a:lstStyle/>
          <a:p>
            <a:r>
              <a:rPr lang="ru-RU" sz="2400" dirty="0"/>
              <a:t>Психологическая   акции «ПОДАРИ УЛЫБКУ МИРУ»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9" name="Picture 3" descr="C:\Users\1\Desktop\неделя психологии\фото НЕделя Психологии\IMG-20161124-WA000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09"/>
          <a:stretch/>
        </p:blipFill>
        <p:spPr bwMode="auto">
          <a:xfrm>
            <a:off x="2000249" y="3950676"/>
            <a:ext cx="2427735" cy="2893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1\Desktop\неделя психологии\фото НЕделя Психологии\IMG-20161124-WA000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98" r="2924"/>
          <a:stretch/>
        </p:blipFill>
        <p:spPr bwMode="auto">
          <a:xfrm>
            <a:off x="4234422" y="3950676"/>
            <a:ext cx="2409268" cy="2951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1\Desktop\неделя психологии\фото НЕделя Психологии\IMG-20161124-WA000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09"/>
          <a:stretch/>
        </p:blipFill>
        <p:spPr bwMode="auto">
          <a:xfrm>
            <a:off x="6716266" y="3950676"/>
            <a:ext cx="2427734" cy="2893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1\Desktop\неделя психологии\фото НЕделя Психологии\IMG-20161124-WA000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63"/>
          <a:stretch/>
        </p:blipFill>
        <p:spPr bwMode="auto">
          <a:xfrm>
            <a:off x="-51438" y="3950676"/>
            <a:ext cx="2438030" cy="290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1\Desktop\неделя психологии\фото НЕделя Психологии\IMG-20161124-WA001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13"/>
          <a:stretch/>
        </p:blipFill>
        <p:spPr bwMode="auto">
          <a:xfrm>
            <a:off x="3001253" y="1907445"/>
            <a:ext cx="1941363" cy="205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C:\Users\1\Desktop\неделя психологии\фото НЕделя Психологии\IMG-20161124-WA001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7948" r="-2650"/>
          <a:stretch/>
        </p:blipFill>
        <p:spPr bwMode="auto">
          <a:xfrm>
            <a:off x="5278278" y="1907445"/>
            <a:ext cx="1930526" cy="205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C:\Users\1\Desktop\неделя психологии\фото НЕделя Психологии\IMG-20161124-WA0015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98"/>
          <a:stretch/>
        </p:blipFill>
        <p:spPr bwMode="auto">
          <a:xfrm>
            <a:off x="7369720" y="1873896"/>
            <a:ext cx="1742232" cy="207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C:\Users\1\Desktop\неделя психологии\фото НЕделя Психологии\IMG-20161124-WA0021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26" r="8075" b="3943"/>
          <a:stretch/>
        </p:blipFill>
        <p:spPr bwMode="auto">
          <a:xfrm>
            <a:off x="5323984" y="34367"/>
            <a:ext cx="3820016" cy="187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 descr="C:\Users\1\Desktop\неделя психологии\фото НЕделя Психологии\IMG_7951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32651" r="16795" b="16922"/>
          <a:stretch/>
        </p:blipFill>
        <p:spPr bwMode="auto">
          <a:xfrm>
            <a:off x="-43054" y="71963"/>
            <a:ext cx="2661138" cy="172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C:\Users\1\Desktop\неделя психологии\фото НЕделя Психологии\IMG_7955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17820"/>
            <a:ext cx="2843808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0197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07823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25 ноября – пятница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4618856" cy="5289451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Девиз дня: </a:t>
            </a:r>
            <a: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/>
            </a:r>
            <a:b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</a:br>
            <a: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 </a:t>
            </a:r>
            <a:r>
              <a:rPr lang="ru-RU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Мир</a:t>
            </a:r>
            <a: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, мир, мир везде!</a:t>
            </a:r>
            <a:b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</a:br>
            <a: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Мир, в тебе и мир во мне.</a:t>
            </a:r>
            <a:b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</a:br>
            <a: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Мир, мир, мир везде</a:t>
            </a:r>
            <a:b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</a:br>
            <a: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>Мир всегда в моей семье!</a:t>
            </a:r>
            <a:r>
              <a:rPr lang="ru-RU" sz="40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  <a:t/>
            </a:r>
            <a:br>
              <a:rPr lang="ru-RU" sz="40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+mj-ea"/>
                <a:cs typeface="+mj-cs"/>
              </a:rPr>
            </a:br>
            <a:endParaRPr lang="ru-RU" dirty="0"/>
          </a:p>
        </p:txBody>
      </p:sp>
      <p:pic>
        <p:nvPicPr>
          <p:cNvPr id="10242" name="Picture 2" descr="C:\Users\1\Desktop\неделя психологии\фото НЕделя Психологии\IMG-20161122-WA00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886" y="260648"/>
            <a:ext cx="3078977" cy="2165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1\Desktop\неделя психологии\фото НЕделя Психологии\IMG-20161126-WA00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41567"/>
            <a:ext cx="6620228" cy="372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96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В рамках Недели психологии для педагогов дома прошел психологический тренинг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«</a:t>
            </a:r>
            <a:r>
              <a:rPr lang="ru-RU" sz="2800" dirty="0"/>
              <a:t>Такие разные дети»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b="1" dirty="0"/>
          </a:p>
        </p:txBody>
      </p:sp>
      <p:pic>
        <p:nvPicPr>
          <p:cNvPr id="11266" name="Picture 2" descr="C:\Users\1\Desktop\неделя психологии\фото НЕделя Психологии\IMG_8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67055"/>
            <a:ext cx="3227851" cy="259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1\Desktop\неделя психологии\фото НЕделя Психологии\IMG_80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67055"/>
            <a:ext cx="3419872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1\Desktop\неделя психологии\фото НЕделя Психологии\IMG_79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676110"/>
            <a:ext cx="3454593" cy="259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1\Desktop\неделя психологии\фото НЕделя Психологии\IMG_798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50" b="380"/>
          <a:stretch/>
        </p:blipFill>
        <p:spPr bwMode="auto">
          <a:xfrm>
            <a:off x="3347864" y="4534681"/>
            <a:ext cx="2237050" cy="202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C:\Users\1\Desktop\неделя психологии\фото НЕделя Психологии\IMG_798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30" b="-4212"/>
          <a:stretch/>
        </p:blipFill>
        <p:spPr bwMode="auto">
          <a:xfrm>
            <a:off x="6300192" y="1803947"/>
            <a:ext cx="2771800" cy="233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C:\Users\1\Desktop\неделя психологии\фото НЕделя Психологии\IMG_7975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0" r="6779" b="34"/>
          <a:stretch/>
        </p:blipFill>
        <p:spPr bwMode="auto">
          <a:xfrm>
            <a:off x="179511" y="1833254"/>
            <a:ext cx="2420099" cy="209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16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Огромное спасибо </a:t>
            </a:r>
            <a:r>
              <a:rPr lang="ru-RU" dirty="0" smtClean="0"/>
              <a:t>!!!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Всем  кто принял участие в Недели психологии</a:t>
            </a:r>
            <a:r>
              <a:rPr lang="ru-RU" b="1" dirty="0">
                <a:solidFill>
                  <a:srgbClr val="002060"/>
                </a:solidFill>
              </a:rPr>
              <a:t>, </a:t>
            </a:r>
            <a:r>
              <a:rPr lang="ru-RU" b="1" dirty="0" smtClean="0">
                <a:solidFill>
                  <a:srgbClr val="002060"/>
                </a:solidFill>
              </a:rPr>
              <a:t>которая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smtClean="0">
                <a:solidFill>
                  <a:srgbClr val="002060"/>
                </a:solidFill>
              </a:rPr>
              <a:t>проходила в МАДОУ № 140  с </a:t>
            </a:r>
            <a:r>
              <a:rPr lang="ru-RU" b="1" dirty="0">
                <a:solidFill>
                  <a:srgbClr val="002060"/>
                </a:solidFill>
              </a:rPr>
              <a:t>21 ноября  по 25 </a:t>
            </a:r>
            <a:r>
              <a:rPr lang="ru-RU" b="1" dirty="0" smtClean="0">
                <a:solidFill>
                  <a:srgbClr val="002060"/>
                </a:solidFill>
              </a:rPr>
              <a:t>ноября 2016 года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284984"/>
            <a:ext cx="2592288" cy="275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981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P102648337_templa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E9F9D90-74DA-475E-A019-338719326C4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TP102648337_template</Template>
  <TotalTime>82</TotalTime>
  <Words>247</Words>
  <Application>Microsoft Office PowerPoint</Application>
  <PresentationFormat>Экран (4:3)</PresentationFormat>
  <Paragraphs>35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Symbol</vt:lpstr>
      <vt:lpstr>Times New Roman</vt:lpstr>
      <vt:lpstr>Wingdings</vt:lpstr>
      <vt:lpstr>TP102648337_template</vt:lpstr>
      <vt:lpstr>Неделя психологии  в МАДОУ № 140  г. Хабаровска</vt:lpstr>
      <vt:lpstr>Цель недели психологии в ДОУ:  создание положительной психологической атмосферы в детском саду, гармонизация взаимоотношений между всеми участниками образовательного процесса в ДОУ. </vt:lpstr>
      <vt:lpstr>21 ноября - понедельник</vt:lpstr>
      <vt:lpstr>22 ноября   вторник</vt:lpstr>
      <vt:lpstr>22 ноября  вторник                                3 группа</vt:lpstr>
      <vt:lpstr>11 группа</vt:lpstr>
      <vt:lpstr>6  группа</vt:lpstr>
      <vt:lpstr>Психологическая  акция  «ЗВЕЗДНОЕ  НАСТРОЕНИЕ </vt:lpstr>
      <vt:lpstr>23 ноября  среда</vt:lpstr>
      <vt:lpstr>24 ноября- четверг </vt:lpstr>
      <vt:lpstr>Психологическая   акции «ПОДАРИ УЛЫБКУ МИРУ» </vt:lpstr>
      <vt:lpstr>25 ноября – пятница </vt:lpstr>
      <vt:lpstr>В рамках Недели психологии для педагогов дома прошел психологический тренинг  «Такие разные дети»</vt:lpstr>
      <vt:lpstr>Огромное спасибо !!!</vt:lpstr>
    </vt:vector>
  </TitlesOfParts>
  <Company>*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Неделя психологии  в МАДОУ № 140  г. Хабаровска</dc:title>
  <dc:creator>1</dc:creator>
  <cp:lastModifiedBy>qwerty</cp:lastModifiedBy>
  <cp:revision>10</cp:revision>
  <dcterms:created xsi:type="dcterms:W3CDTF">2016-12-12T00:06:11Z</dcterms:created>
  <dcterms:modified xsi:type="dcterms:W3CDTF">2016-12-15T08:54:31Z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TC026483389991</vt:lpwstr>
  </property>
</Properties>
</file>