
<file path=[Content_Types].xml><?xml version="1.0" encoding="utf-8"?>
<Types xmlns="http://schemas.openxmlformats.org/package/2006/content-types">
  <Default Extension="png" ContentType="image/png"/>
  <Default Extension="bmp" ContentType="image/bmp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71" r:id="rId13"/>
    <p:sldId id="287" r:id="rId14"/>
    <p:sldId id="272" r:id="rId15"/>
    <p:sldId id="273" r:id="rId16"/>
    <p:sldId id="275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79" r:id="rId25"/>
    <p:sldId id="277" r:id="rId26"/>
    <p:sldId id="278" r:id="rId27"/>
    <p:sldId id="288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91" y="-3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3A067-E31A-437F-B772-D2C2FE6C6266}" type="datetimeFigureOut">
              <a:rPr lang="ru-RU" smtClean="0"/>
              <a:t>02.12.2016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EE374-3433-4F6B-A218-E6A2AC707CFD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85402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3A067-E31A-437F-B772-D2C2FE6C6266}" type="datetimeFigureOut">
              <a:rPr lang="ru-RU" smtClean="0"/>
              <a:t>02.12.2016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EE374-3433-4F6B-A218-E6A2AC707C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7100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3A067-E31A-437F-B772-D2C2FE6C6266}" type="datetimeFigureOut">
              <a:rPr lang="ru-RU" smtClean="0"/>
              <a:t>02.12.2016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EE374-3433-4F6B-A218-E6A2AC707C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1423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3A067-E31A-437F-B772-D2C2FE6C6266}" type="datetimeFigureOut">
              <a:rPr lang="ru-RU" smtClean="0"/>
              <a:t>02.12.2016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EE374-3433-4F6B-A218-E6A2AC707C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4635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3A067-E31A-437F-B772-D2C2FE6C6266}" type="datetimeFigureOut">
              <a:rPr lang="ru-RU" smtClean="0"/>
              <a:t>02.12.2016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EE374-3433-4F6B-A218-E6A2AC707C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028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3A067-E31A-437F-B772-D2C2FE6C6266}" type="datetimeFigureOut">
              <a:rPr lang="ru-RU" smtClean="0"/>
              <a:t>02.12.2016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EE374-3433-4F6B-A218-E6A2AC707C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8707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3A067-E31A-437F-B772-D2C2FE6C6266}" type="datetimeFigureOut">
              <a:rPr lang="ru-RU" smtClean="0"/>
              <a:t>02.12.2016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EE374-3433-4F6B-A218-E6A2AC707C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1424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3A067-E31A-437F-B772-D2C2FE6C6266}" type="datetimeFigureOut">
              <a:rPr lang="ru-RU" smtClean="0"/>
              <a:t>02.12.2016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EE374-3433-4F6B-A218-E6A2AC707C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688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3A067-E31A-437F-B772-D2C2FE6C6266}" type="datetimeFigureOut">
              <a:rPr lang="ru-RU" smtClean="0"/>
              <a:t>02.12.2016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EE374-3433-4F6B-A218-E6A2AC707C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9846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3A067-E31A-437F-B772-D2C2FE6C6266}" type="datetimeFigureOut">
              <a:rPr lang="ru-RU" smtClean="0"/>
              <a:t>02.12.2016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EE374-3433-4F6B-A218-E6A2AC707C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43176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3A067-E31A-437F-B772-D2C2FE6C6266}" type="datetimeFigureOut">
              <a:rPr lang="ru-RU" smtClean="0"/>
              <a:t>02.12.2016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EE374-3433-4F6B-A218-E6A2AC707C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48989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3A067-E31A-437F-B772-D2C2FE6C6266}" type="datetimeFigureOut">
              <a:rPr lang="ru-RU" smtClean="0"/>
              <a:t>02.12.2016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EE374-3433-4F6B-A218-E6A2AC707CFD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513662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3A067-E31A-437F-B772-D2C2FE6C6266}" type="datetimeFigureOut">
              <a:rPr lang="ru-RU" smtClean="0"/>
              <a:t>02.12.2016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EE374-3433-4F6B-A218-E6A2AC707C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6135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3A067-E31A-437F-B772-D2C2FE6C6266}" type="datetimeFigureOut">
              <a:rPr lang="ru-RU" smtClean="0"/>
              <a:t>02.12.2016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EE374-3433-4F6B-A218-E6A2AC707CFD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707514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3A067-E31A-437F-B772-D2C2FE6C6266}" type="datetimeFigureOut">
              <a:rPr lang="ru-RU" smtClean="0"/>
              <a:t>02.12.2016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EE374-3433-4F6B-A218-E6A2AC707C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18621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3A067-E31A-437F-B772-D2C2FE6C6266}" type="datetimeFigureOut">
              <a:rPr lang="ru-RU" smtClean="0"/>
              <a:t>02.12.2016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EE374-3433-4F6B-A218-E6A2AC707C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94212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3A067-E31A-437F-B772-D2C2FE6C6266}" type="datetimeFigureOut">
              <a:rPr lang="ru-RU" smtClean="0"/>
              <a:t>02.12.2016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EE374-3433-4F6B-A218-E6A2AC707C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206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803A067-E31A-437F-B772-D2C2FE6C6266}" type="datetimeFigureOut">
              <a:rPr lang="ru-RU" smtClean="0"/>
              <a:t>02.12.2016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8EEE374-3433-4F6B-A218-E6A2AC707C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18127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b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b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b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bm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bmp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bmp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bmp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bmp"/><Relationship Id="rId2" Type="http://schemas.openxmlformats.org/officeDocument/2006/relationships/image" Target="../media/image10.b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bm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bmp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bmp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bmp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bmp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bmp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bmp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bmp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bmp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bmp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bmp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bmp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bmp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1600200"/>
            <a:ext cx="6994566" cy="4207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" y="152400"/>
            <a:ext cx="11963400" cy="1219200"/>
          </a:xfrm>
        </p:spPr>
        <p:txBody>
          <a:bodyPr anchor="b">
            <a:normAutofit/>
          </a:bodyPr>
          <a:lstStyle/>
          <a:p>
            <a:pPr algn="ctr"/>
            <a:r>
              <a:rPr lang="ru-RU" kern="18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Проект «Такие разные мячи</a:t>
            </a:r>
            <a:r>
              <a:rPr lang="ru-RU" kern="180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5029200"/>
            <a:ext cx="10267950" cy="165576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Подготовили:</a:t>
            </a:r>
          </a:p>
          <a:p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Шарипова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М.Б.</a:t>
            </a:r>
          </a:p>
          <a:p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Юркова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Л.Ю </a:t>
            </a:r>
          </a:p>
          <a:p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воспитатели старшей группы № 3 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МАДОУ 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№ 140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9290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5746" y="457200"/>
            <a:ext cx="8534400" cy="1507067"/>
          </a:xfrm>
        </p:spPr>
        <p:txBody>
          <a:bodyPr/>
          <a:lstStyle/>
          <a:p>
            <a:pPr algn="ctr"/>
            <a:r>
              <a:rPr lang="ru-RU" dirty="0" smtClean="0"/>
              <a:t>Проблема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8284" y="1828800"/>
            <a:ext cx="10415516" cy="4362379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Все </a:t>
            </a:r>
            <a:r>
              <a:rPr lang="ru-RU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реже мы видим </a:t>
            </a:r>
            <a: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мячи</a:t>
            </a:r>
            <a:r>
              <a:rPr lang="ru-RU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в руках детей в качестве игрушки. Да и в </a:t>
            </a:r>
            <a: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детских</a:t>
            </a:r>
            <a:r>
              <a:rPr lang="ru-RU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играх часто действия с мячом </a:t>
            </a:r>
            <a: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однообразны</a:t>
            </a:r>
            <a:r>
              <a:rPr lang="ru-RU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200" dirty="0" smtClean="0">
              <a:solidFill>
                <a:srgbClr val="333333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Дети </a:t>
            </a:r>
            <a:r>
              <a:rPr lang="ru-RU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 лет зачастую не умеют взаимодействовать друг с другом, делиться мячом. </a:t>
            </a:r>
            <a:endParaRPr lang="ru-RU" sz="3200" dirty="0" smtClean="0">
              <a:solidFill>
                <a:srgbClr val="333333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между тем возможности игры с мячом распространяются далеко за пределы физического развития.</a:t>
            </a:r>
            <a:endParaRPr lang="ru-RU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377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685800"/>
            <a:ext cx="11355388" cy="571500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Актуальность.</a:t>
            </a:r>
            <a:endParaRPr lang="ru-RU" sz="24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Мяч по популярности занимает первое место в царстве </a:t>
            </a:r>
            <a:r>
              <a:rPr lang="ru-RU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детской игры</a:t>
            </a:r>
            <a:r>
              <a:rPr lang="ru-RU" sz="2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Можно только удивляться, замечая какое </a:t>
            </a:r>
            <a:r>
              <a:rPr lang="ru-RU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разнообразие</a:t>
            </a:r>
            <a:r>
              <a:rPr lang="ru-RU" sz="2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впечатлений и действий может давать малышу обычный мяч</a:t>
            </a:r>
            <a:r>
              <a:rPr lang="ru-RU" sz="240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en-US" sz="2400" dirty="0" smtClean="0">
              <a:solidFill>
                <a:srgbClr val="333333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Простейшие, на наш взрослый взгляд, действия в действительности оказываются исключительно полезны. Развивают наблюдательность, концентрацию внимания, чувства, движение и даже мышление. </a:t>
            </a:r>
            <a:endParaRPr lang="en-US" sz="2400" dirty="0" smtClean="0">
              <a:solidFill>
                <a:srgbClr val="333333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Мяч </a:t>
            </a:r>
            <a:r>
              <a:rPr lang="ru-RU" sz="2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это рука ребенка, развитие ее связано напрямую с развитием интеллекта. Он, как магнит, притягивает к себе детей, стимулируя их неуемную фантазию и двигательное творчество.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Подавляющее большинство игр с мячом имеет большой потенциал для социального развития, общения и взаимодействия. Разумеется, сам малыш может изобретать различные способы обращения с мячами, но участие и пример взрослого совершенно необходимы! Наш положительный, веселый настрой в совместной игре зажигает в малыше его собственную активность и стремление к самостоятельности.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465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685800"/>
            <a:ext cx="10440988" cy="4953000"/>
          </a:xfrm>
        </p:spPr>
        <p:txBody>
          <a:bodyPr>
            <a:noAutofit/>
          </a:bodyPr>
          <a:lstStyle/>
          <a:p>
            <a:r>
              <a:rPr lang="ru-RU" sz="2400" u="sng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4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Развитие стремления детей </a:t>
            </a:r>
            <a:r>
              <a:rPr lang="ru-RU" sz="2400" b="1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разнообразно</a:t>
            </a:r>
            <a:r>
              <a:rPr lang="ru-RU" sz="24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использовать мяч в играх и физкультурных упражнениях.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u="sng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4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Познакомить детей с видами, свойствами мячей и вариантами их использования.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Обучать детей действиям с мячом, элементам спортивных игр.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Познакомить с правилами безопасности в играх с мячом.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Прививать интерес к физическим упражнениям.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488191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1600" y="-33472"/>
            <a:ext cx="9220199" cy="6915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841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27187" y="0"/>
            <a:ext cx="9042399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462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47800" y="-58341"/>
            <a:ext cx="9220199" cy="6915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998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51001" y="1"/>
            <a:ext cx="9169399" cy="6877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698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47800" y="-1"/>
            <a:ext cx="9067800" cy="6800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056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00200" y="0"/>
            <a:ext cx="9042399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187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6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47800" y="228600"/>
            <a:ext cx="8534400" cy="1507067"/>
          </a:xfrm>
        </p:spPr>
        <p:txBody>
          <a:bodyPr/>
          <a:lstStyle/>
          <a:p>
            <a:pPr algn="ctr"/>
            <a:r>
              <a:rPr lang="ru-RU" dirty="0" smtClean="0"/>
              <a:t>КАРТОТЕКИ И КОНСУЛЬТАЦИИ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38399" y="1428748"/>
            <a:ext cx="7239001" cy="542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890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457200"/>
            <a:ext cx="8534400" cy="1507067"/>
          </a:xfrm>
        </p:spPr>
        <p:txBody>
          <a:bodyPr/>
          <a:lstStyle/>
          <a:p>
            <a:pPr algn="ctr"/>
            <a:r>
              <a:rPr lang="ru-RU" dirty="0" smtClean="0"/>
              <a:t>сказки для детей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2930" y="2345709"/>
            <a:ext cx="10884090" cy="4243529"/>
          </a:xfrm>
        </p:spPr>
        <p:txBody>
          <a:bodyPr/>
          <a:lstStyle/>
          <a:p>
            <a:r>
              <a:rPr lang="ru" sz="40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40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Сказка о мяче и о Вовке</a:t>
            </a:r>
            <a:r>
              <a:rPr lang="ru" sz="400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Л. </a:t>
            </a:r>
            <a:r>
              <a:rPr lang="ru" sz="40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Ушакова</a:t>
            </a:r>
            <a:endParaRPr lang="ru-RU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" sz="40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40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Сказка о </a:t>
            </a:r>
            <a:r>
              <a:rPr lang="ru-RU" sz="4000" b="1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мячике</a:t>
            </a:r>
            <a:r>
              <a:rPr lang="ru" sz="4000" b="1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" sz="40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40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Сказка для детей про кота-футболиста</a:t>
            </a:r>
            <a:r>
              <a:rPr lang="ru" sz="40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" sz="40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40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Футбольный мяч</a:t>
            </a:r>
            <a:r>
              <a:rPr lang="ru" sz="40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0853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10288588" cy="1507067"/>
          </a:xfrm>
        </p:spPr>
        <p:txBody>
          <a:bodyPr/>
          <a:lstStyle/>
          <a:p>
            <a:r>
              <a:rPr lang="ru-RU" dirty="0" smtClean="0"/>
              <a:t>Г</a:t>
            </a:r>
            <a:r>
              <a:rPr lang="ru" dirty="0" smtClean="0"/>
              <a:t>имнастика</a:t>
            </a:r>
            <a:r>
              <a:rPr lang="en-US" dirty="0" smtClean="0"/>
              <a:t> </a:t>
            </a:r>
            <a:r>
              <a:rPr lang="ru-RU" dirty="0" smtClean="0"/>
              <a:t>с массажными мячами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69569" y="366251"/>
            <a:ext cx="3200400" cy="4267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3800" y="848934"/>
            <a:ext cx="4402445" cy="33018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8" y="1006807"/>
            <a:ext cx="3981450" cy="29860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34278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94043"/>
            <a:ext cx="6324600" cy="1325563"/>
          </a:xfrm>
        </p:spPr>
        <p:txBody>
          <a:bodyPr anchor="t"/>
          <a:lstStyle/>
          <a:p>
            <a:pPr algn="ctr"/>
            <a:r>
              <a:rPr lang="ru" dirty="0"/>
              <a:t>                  Фитбол-гимнастика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5" y="2047874"/>
            <a:ext cx="6375400" cy="47815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6025" y="87727"/>
            <a:ext cx="5788025" cy="43318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03988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05400"/>
            <a:ext cx="4954588" cy="1507067"/>
          </a:xfrm>
        </p:spPr>
        <p:txBody>
          <a:bodyPr anchor="t">
            <a:normAutofit fontScale="90000"/>
          </a:bodyPr>
          <a:lstStyle/>
          <a:p>
            <a:r>
              <a:rPr lang="ru" dirty="0"/>
              <a:t>Пальчиковая </a:t>
            </a:r>
            <a:r>
              <a:rPr lang="ru" dirty="0" smtClean="0"/>
              <a:t>гимнастика</a:t>
            </a:r>
            <a:br>
              <a:rPr lang="ru" dirty="0" smtClean="0"/>
            </a:br>
            <a:r>
              <a:rPr lang="ru" dirty="0" smtClean="0"/>
              <a:t> </a:t>
            </a:r>
            <a:r>
              <a:rPr lang="ru" dirty="0"/>
              <a:t>«Игры с мячом».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00600" y="65391"/>
            <a:ext cx="7086600" cy="53149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36816"/>
            <a:ext cx="3810000" cy="50685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06499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5961" y="-288830"/>
            <a:ext cx="10515600" cy="1325563"/>
          </a:xfrm>
        </p:spPr>
        <p:txBody>
          <a:bodyPr/>
          <a:lstStyle/>
          <a:p>
            <a:r>
              <a:rPr lang="ru" dirty="0"/>
              <a:t>Эстафета «Мяч капитану»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33600" y="838200"/>
            <a:ext cx="7721599" cy="5791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91274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6819" y="-132450"/>
            <a:ext cx="10515600" cy="1325563"/>
          </a:xfrm>
        </p:spPr>
        <p:txBody>
          <a:bodyPr/>
          <a:lstStyle/>
          <a:p>
            <a:r>
              <a:rPr lang="ru" dirty="0"/>
              <a:t>Эстафета «Мяч над головой».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09800" y="838200"/>
            <a:ext cx="7772400" cy="58293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37431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096" y="-246181"/>
            <a:ext cx="10515600" cy="1325563"/>
          </a:xfrm>
        </p:spPr>
        <p:txBody>
          <a:bodyPr/>
          <a:lstStyle/>
          <a:p>
            <a:r>
              <a:rPr lang="ru" dirty="0"/>
              <a:t>Эстафета « Мяч сбоку»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2200" y="990600"/>
            <a:ext cx="7467600" cy="56007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07519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-653955"/>
            <a:ext cx="10667999" cy="2344643"/>
          </a:xfrm>
        </p:spPr>
        <p:txBody>
          <a:bodyPr/>
          <a:lstStyle/>
          <a:p>
            <a:r>
              <a:rPr lang="ru" dirty="0"/>
              <a:t>«Летящий мяч» (элементы волейбола).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38399" y="1143000"/>
            <a:ext cx="7162800" cy="53721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3180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91400" y="2743200"/>
            <a:ext cx="3810000" cy="1219199"/>
          </a:xfrm>
        </p:spPr>
        <p:txBody>
          <a:bodyPr>
            <a:normAutofit/>
          </a:bodyPr>
          <a:lstStyle/>
          <a:p>
            <a:pPr algn="ctr"/>
            <a:r>
              <a:rPr lang="ru" dirty="0"/>
              <a:t>« Прокати в ворота»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0" y="101600"/>
            <a:ext cx="4953000" cy="66040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26253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9170" y="1616170"/>
            <a:ext cx="3856630" cy="1325563"/>
          </a:xfrm>
        </p:spPr>
        <p:txBody>
          <a:bodyPr>
            <a:normAutofit fontScale="90000"/>
          </a:bodyPr>
          <a:lstStyle/>
          <a:p>
            <a:r>
              <a:rPr lang="ru" sz="4800" dirty="0"/>
              <a:t>«Погрузка овощей»</a:t>
            </a:r>
            <a:endParaRPr lang="ru-RU" sz="48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" t="19117" r="1" b="18015"/>
          <a:stretch/>
        </p:blipFill>
        <p:spPr>
          <a:xfrm>
            <a:off x="4800600" y="374276"/>
            <a:ext cx="6934200" cy="58124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22513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9402" y="-398059"/>
            <a:ext cx="7714397" cy="2088748"/>
          </a:xfrm>
        </p:spPr>
        <p:txBody>
          <a:bodyPr/>
          <a:lstStyle/>
          <a:p>
            <a:r>
              <a:rPr lang="ru" dirty="0"/>
              <a:t>«Сухой бассейн»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2200" y="1142999"/>
            <a:ext cx="7467600" cy="56007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69765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53200" y="2057400"/>
            <a:ext cx="5943600" cy="1325563"/>
          </a:xfrm>
        </p:spPr>
        <p:txBody>
          <a:bodyPr anchor="t">
            <a:normAutofit/>
          </a:bodyPr>
          <a:lstStyle/>
          <a:p>
            <a:r>
              <a:rPr lang="en-US" dirty="0" smtClean="0"/>
              <a:t>          </a:t>
            </a:r>
            <a:r>
              <a:rPr lang="ru" dirty="0" smtClean="0"/>
              <a:t>Раскраски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" dirty="0" smtClean="0"/>
              <a:t> </a:t>
            </a:r>
            <a:r>
              <a:rPr lang="ru" dirty="0"/>
              <a:t>«Такие разные мячи»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4001" r="-1587"/>
          <a:stretch/>
        </p:blipFill>
        <p:spPr>
          <a:xfrm>
            <a:off x="533400" y="157578"/>
            <a:ext cx="5715000" cy="64507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38723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82370" y="2819400"/>
            <a:ext cx="5409630" cy="1325563"/>
          </a:xfrm>
        </p:spPr>
        <p:txBody>
          <a:bodyPr/>
          <a:lstStyle/>
          <a:p>
            <a:pPr algn="ctr"/>
            <a:r>
              <a:rPr lang="ru" dirty="0" smtClean="0"/>
              <a:t>мини </a:t>
            </a:r>
            <a:r>
              <a:rPr lang="ru" dirty="0"/>
              <a:t>– </a:t>
            </a:r>
            <a:r>
              <a:rPr lang="ru" dirty="0" smtClean="0"/>
              <a:t>выставкА </a:t>
            </a:r>
            <a:r>
              <a:rPr lang="ru" dirty="0"/>
              <a:t>мяча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0" y="133349"/>
            <a:ext cx="5029200" cy="67056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9023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6857" y="-189316"/>
            <a:ext cx="10515600" cy="1325563"/>
          </a:xfrm>
        </p:spPr>
        <p:txBody>
          <a:bodyPr/>
          <a:lstStyle/>
          <a:p>
            <a:r>
              <a:rPr lang="ru" dirty="0"/>
              <a:t>Выставка рисунков детей и родителей</a:t>
            </a:r>
            <a:endParaRPr lang="ru-RU" dirty="0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333"/>
          <a:stretch/>
        </p:blipFill>
        <p:spPr>
          <a:xfrm>
            <a:off x="1676400" y="990600"/>
            <a:ext cx="7956176" cy="5410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94277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Используемая </a:t>
            </a:r>
            <a:r>
              <a:rPr lang="ru-RU" dirty="0" err="1" smtClean="0"/>
              <a:t>литератуРа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Волошина Л.Н. «Играйте на здоровье»</a:t>
            </a:r>
          </a:p>
          <a:p>
            <a:r>
              <a:rPr lang="ru-RU" dirty="0" smtClean="0"/>
              <a:t>Литвинова М.Ф «Русские народные подвижные игры»</a:t>
            </a:r>
          </a:p>
          <a:p>
            <a:r>
              <a:rPr lang="ru-RU" dirty="0" smtClean="0"/>
              <a:t>Покровский Е.А. «Русские детские подвижные игры»</a:t>
            </a:r>
          </a:p>
          <a:p>
            <a:r>
              <a:rPr lang="ru-RU" dirty="0" err="1" smtClean="0"/>
              <a:t>Потапчук</a:t>
            </a:r>
            <a:r>
              <a:rPr lang="ru-RU" dirty="0" smtClean="0"/>
              <a:t> А.А. «Двигательный </a:t>
            </a:r>
            <a:r>
              <a:rPr lang="ru-RU" dirty="0" err="1" smtClean="0"/>
              <a:t>игротренинг</a:t>
            </a:r>
            <a:r>
              <a:rPr lang="ru-RU" dirty="0" smtClean="0"/>
              <a:t>»</a:t>
            </a:r>
          </a:p>
          <a:p>
            <a:r>
              <a:rPr lang="ru-RU" dirty="0" err="1" smtClean="0"/>
              <a:t>Овчинникова</a:t>
            </a:r>
            <a:r>
              <a:rPr lang="ru-RU" dirty="0" smtClean="0"/>
              <a:t> Т.С. «Игры и занятия с мячом»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222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537D0B"/>
      </a:dk2>
      <a:lt2>
        <a:srgbClr val="A9E257"/>
      </a:lt2>
      <a:accent1>
        <a:srgbClr val="38540A"/>
      </a:accent1>
      <a:accent2>
        <a:srgbClr val="31A274"/>
      </a:accent2>
      <a:accent3>
        <a:srgbClr val="236073"/>
      </a:accent3>
      <a:accent4>
        <a:srgbClr val="6C4D90"/>
      </a:accent4>
      <a:accent5>
        <a:srgbClr val="983C27"/>
      </a:accent5>
      <a:accent6>
        <a:srgbClr val="CD811F"/>
      </a:accent6>
      <a:hlink>
        <a:srgbClr val="293F06"/>
      </a:hlink>
      <a:folHlink>
        <a:srgbClr val="68883A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9759155-7935-4C61-A06C-C04380D1B16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53</TotalTime>
  <Words>163</Words>
  <Application>Microsoft Office PowerPoint</Application>
  <PresentationFormat>Произвольный</PresentationFormat>
  <Paragraphs>46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Сектор</vt:lpstr>
      <vt:lpstr>Проект «Такие разные мячи»</vt:lpstr>
      <vt:lpstr>Проблема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КАРТОТЕКИ И КОНСУЛЬТАЦИИ</vt:lpstr>
      <vt:lpstr>сказки для детей</vt:lpstr>
      <vt:lpstr>Гимнастика с массажными мячами</vt:lpstr>
      <vt:lpstr>                  Фитбол-гимнастика</vt:lpstr>
      <vt:lpstr>Пальчиковая гимнастика  «Игры с мячом».</vt:lpstr>
      <vt:lpstr>Эстафета «Мяч капитану»</vt:lpstr>
      <vt:lpstr>Эстафета «Мяч над головой».</vt:lpstr>
      <vt:lpstr>Эстафета « Мяч сбоку»</vt:lpstr>
      <vt:lpstr>«Летящий мяч» (элементы волейбола).</vt:lpstr>
      <vt:lpstr>« Прокати в ворота»</vt:lpstr>
      <vt:lpstr>«Погрузка овощей»</vt:lpstr>
      <vt:lpstr>«Сухой бассейн»</vt:lpstr>
      <vt:lpstr>          Раскраски  «Такие разные мячи»</vt:lpstr>
      <vt:lpstr>мини – выставкА мяча</vt:lpstr>
      <vt:lpstr>Выставка рисунков детей и родителей</vt:lpstr>
      <vt:lpstr>Используемая литератуРа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Актуальность. Мяч по популярности занимает первое место в царстве детской игры. Можно только удивляться, замечая какое разнообразие впечатлений и действий может давать малышу обычный мяч! Простейшие, на наш взрослый взгляд, действия в действительности оказываются исключительно полезны. Развивают наблюдательность, концентрацию внимания, чувства, движение и даже мышление. Мяч - это рука ребенка, развитие ее связано напрямую с развитием интеллекта. Он, как магнит, притягивает к себе детей, стимулируя их неуемную фантазию и двигательное творчество. Подавляющее большинство игр с мячом имеет большой потенциал для социального развития, общения и взаимодействия. Разумеется, сам малыш может изобретать различные способы обращения с мячами, но участие и пример взрослого совершенно необходимы! Наш положительный, веселый настрой в совместной игре зажигает в малыше его собственную активность и стремление к самостоятельности.</dc:title>
  <dc:creator>petrov vowa</dc:creator>
  <cp:lastModifiedBy>1</cp:lastModifiedBy>
  <cp:revision>16</cp:revision>
  <dcterms:modified xsi:type="dcterms:W3CDTF">2016-12-01T23:20:54Z</dcterms:modified>
</cp:coreProperties>
</file>