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24" r:id="rId1"/>
  </p:sldMasterIdLst>
  <p:notesMasterIdLst>
    <p:notesMasterId r:id="rId26"/>
  </p:notesMasterIdLst>
  <p:sldIdLst>
    <p:sldId id="348" r:id="rId2"/>
    <p:sldId id="350" r:id="rId3"/>
    <p:sldId id="351" r:id="rId4"/>
    <p:sldId id="352" r:id="rId5"/>
    <p:sldId id="353" r:id="rId6"/>
    <p:sldId id="354" r:id="rId7"/>
    <p:sldId id="373" r:id="rId8"/>
    <p:sldId id="355" r:id="rId9"/>
    <p:sldId id="356" r:id="rId10"/>
    <p:sldId id="357" r:id="rId11"/>
    <p:sldId id="358" r:id="rId12"/>
    <p:sldId id="359" r:id="rId13"/>
    <p:sldId id="360" r:id="rId14"/>
    <p:sldId id="361" r:id="rId15"/>
    <p:sldId id="363" r:id="rId16"/>
    <p:sldId id="365" r:id="rId17"/>
    <p:sldId id="366" r:id="rId18"/>
    <p:sldId id="362" r:id="rId19"/>
    <p:sldId id="374" r:id="rId20"/>
    <p:sldId id="368" r:id="rId21"/>
    <p:sldId id="367" r:id="rId22"/>
    <p:sldId id="371" r:id="rId23"/>
    <p:sldId id="372" r:id="rId24"/>
    <p:sldId id="375" r:id="rId25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618" autoAdjust="0"/>
    <p:restoredTop sz="94705" autoAdjust="0"/>
  </p:normalViewPr>
  <p:slideViewPr>
    <p:cSldViewPr>
      <p:cViewPr varScale="1">
        <p:scale>
          <a:sx n="69" d="100"/>
          <a:sy n="69" d="100"/>
        </p:scale>
        <p:origin x="-157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8"/>
  <c:chart>
    <c:plotArea>
      <c:layout>
        <c:manualLayout>
          <c:layoutTarget val="inner"/>
          <c:xMode val="edge"/>
          <c:yMode val="edge"/>
          <c:x val="7.4069913828285261E-2"/>
          <c:y val="2.6910560482072712E-2"/>
          <c:w val="0.76679613250400569"/>
          <c:h val="0.88359392898165601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1 УРОВЕНЬ</c:v>
                </c:pt>
              </c:strCache>
            </c:strRef>
          </c:tx>
          <c:cat>
            <c:strRef>
              <c:f>Лист1!$A$2:$A$5</c:f>
              <c:strCache>
                <c:ptCount val="3"/>
                <c:pt idx="0">
                  <c:v>2012-2013</c:v>
                </c:pt>
                <c:pt idx="1">
                  <c:v>2013-2014</c:v>
                </c:pt>
                <c:pt idx="2">
                  <c:v>2014-2015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60</c:v>
                </c:pt>
                <c:pt idx="1">
                  <c:v>21</c:v>
                </c:pt>
                <c:pt idx="2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 УРОВЕНЬ</c:v>
                </c:pt>
              </c:strCache>
            </c:strRef>
          </c:tx>
          <c:cat>
            <c:strRef>
              <c:f>Лист1!$A$2:$A$5</c:f>
              <c:strCache>
                <c:ptCount val="3"/>
                <c:pt idx="0">
                  <c:v>2012-2013</c:v>
                </c:pt>
                <c:pt idx="1">
                  <c:v>2013-2014</c:v>
                </c:pt>
                <c:pt idx="2">
                  <c:v>2014-2015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40</c:v>
                </c:pt>
                <c:pt idx="1">
                  <c:v>63</c:v>
                </c:pt>
                <c:pt idx="2">
                  <c:v>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3 УРОВЕНЬ</c:v>
                </c:pt>
              </c:strCache>
            </c:strRef>
          </c:tx>
          <c:cat>
            <c:strRef>
              <c:f>Лист1!$A$2:$A$5</c:f>
              <c:strCache>
                <c:ptCount val="3"/>
                <c:pt idx="0">
                  <c:v>2012-2013</c:v>
                </c:pt>
                <c:pt idx="1">
                  <c:v>2013-2014</c:v>
                </c:pt>
                <c:pt idx="2">
                  <c:v>2014-2015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0</c:v>
                </c:pt>
                <c:pt idx="1">
                  <c:v>16</c:v>
                </c:pt>
                <c:pt idx="2">
                  <c:v>53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4 УРОВЕНЬ</c:v>
                </c:pt>
              </c:strCache>
            </c:strRef>
          </c:tx>
          <c:cat>
            <c:strRef>
              <c:f>Лист1!$A$2:$A$5</c:f>
              <c:strCache>
                <c:ptCount val="3"/>
                <c:pt idx="0">
                  <c:v>2012-2013</c:v>
                </c:pt>
                <c:pt idx="1">
                  <c:v>2013-2014</c:v>
                </c:pt>
                <c:pt idx="2">
                  <c:v>2014-2015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47</c:v>
                </c:pt>
              </c:numCache>
            </c:numRef>
          </c:val>
        </c:ser>
        <c:axId val="88526848"/>
        <c:axId val="88528384"/>
      </c:barChart>
      <c:catAx>
        <c:axId val="88526848"/>
        <c:scaling>
          <c:orientation val="minMax"/>
        </c:scaling>
        <c:axPos val="b"/>
        <c:tickLblPos val="nextTo"/>
        <c:crossAx val="88528384"/>
        <c:crosses val="autoZero"/>
        <c:auto val="1"/>
        <c:lblAlgn val="ctr"/>
        <c:lblOffset val="100"/>
      </c:catAx>
      <c:valAx>
        <c:axId val="88528384"/>
        <c:scaling>
          <c:orientation val="minMax"/>
        </c:scaling>
        <c:axPos val="l"/>
        <c:majorGridlines/>
        <c:numFmt formatCode="General" sourceLinked="1"/>
        <c:tickLblPos val="nextTo"/>
        <c:crossAx val="88526848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6E5294-793F-460C-81D6-E57395529F4A}" type="datetimeFigureOut">
              <a:rPr lang="ru-RU" smtClean="0"/>
              <a:pPr/>
              <a:t>15.12.2016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D45D6D-CE4D-4C9A-B69C-3CC67BB354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969307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0B3F0F-F3ED-4CED-BC93-E8674E04B2F9}" type="datetimeFigureOut">
              <a:rPr lang="ru-RU" smtClean="0"/>
              <a:pPr/>
              <a:t>15.12.2016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5AF5DD-3E65-4CAB-A917-69D4EC1C8E1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06102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0B3F0F-F3ED-4CED-BC93-E8674E04B2F9}" type="datetimeFigureOut">
              <a:rPr lang="ru-RU" smtClean="0"/>
              <a:pPr/>
              <a:t>15.12.2016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5AF5DD-3E65-4CAB-A917-69D4EC1C8E1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52377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0B3F0F-F3ED-4CED-BC93-E8674E04B2F9}" type="datetimeFigureOut">
              <a:rPr lang="ru-RU" smtClean="0"/>
              <a:pPr/>
              <a:t>15.12.2016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5AF5DD-3E65-4CAB-A917-69D4EC1C8E1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39735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0B3F0F-F3ED-4CED-BC93-E8674E04B2F9}" type="datetimeFigureOut">
              <a:rPr lang="ru-RU" smtClean="0"/>
              <a:pPr/>
              <a:t>15.12.2016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5AF5DD-3E65-4CAB-A917-69D4EC1C8E1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815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0B3F0F-F3ED-4CED-BC93-E8674E04B2F9}" type="datetimeFigureOut">
              <a:rPr lang="ru-RU" smtClean="0"/>
              <a:pPr/>
              <a:t>15.12.2016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5AF5DD-3E65-4CAB-A917-69D4EC1C8E1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69910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0B3F0F-F3ED-4CED-BC93-E8674E04B2F9}" type="datetimeFigureOut">
              <a:rPr lang="ru-RU" smtClean="0"/>
              <a:pPr/>
              <a:t>15.12.2016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5AF5DD-3E65-4CAB-A917-69D4EC1C8E1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84084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0B3F0F-F3ED-4CED-BC93-E8674E04B2F9}" type="datetimeFigureOut">
              <a:rPr lang="ru-RU" smtClean="0"/>
              <a:pPr/>
              <a:t>15.12.2016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5AF5DD-3E65-4CAB-A917-69D4EC1C8E1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95888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0B3F0F-F3ED-4CED-BC93-E8674E04B2F9}" type="datetimeFigureOut">
              <a:rPr lang="ru-RU" smtClean="0"/>
              <a:pPr/>
              <a:t>15.12.2016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5AF5DD-3E65-4CAB-A917-69D4EC1C8E1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29935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0B3F0F-F3ED-4CED-BC93-E8674E04B2F9}" type="datetimeFigureOut">
              <a:rPr lang="ru-RU" smtClean="0"/>
              <a:pPr/>
              <a:t>15.12.2016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5AF5DD-3E65-4CAB-A917-69D4EC1C8E1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35314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0B3F0F-F3ED-4CED-BC93-E8674E04B2F9}" type="datetimeFigureOut">
              <a:rPr lang="ru-RU" smtClean="0"/>
              <a:pPr/>
              <a:t>15.12.2016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5AF5DD-3E65-4CAB-A917-69D4EC1C8E1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02745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E0B3F0F-F3ED-4CED-BC93-E8674E04B2F9}" type="datetimeFigureOut">
              <a:rPr lang="ru-RU" smtClean="0"/>
              <a:pPr/>
              <a:t>15.12.2016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5AF5DD-3E65-4CAB-A917-69D4EC1C8E1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46266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0B3F0F-F3ED-4CED-BC93-E8674E04B2F9}" type="datetimeFigureOut">
              <a:rPr lang="ru-RU" smtClean="0"/>
              <a:pPr/>
              <a:t>15.12.2016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AF5DD-3E65-4CAB-A917-69D4EC1C8E1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90615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20072" y="4365104"/>
            <a:ext cx="2323878" cy="18643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3789040"/>
            <a:ext cx="5205860" cy="2659193"/>
          </a:xfrm>
          <a:prstGeom prst="rect">
            <a:avLst/>
          </a:prstGeom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642910" y="714356"/>
            <a:ext cx="8072494" cy="5072098"/>
          </a:xfrm>
        </p:spPr>
        <p:txBody>
          <a:bodyPr>
            <a:normAutofit fontScale="25000" lnSpcReduction="20000"/>
          </a:bodyPr>
          <a:lstStyle/>
          <a:p>
            <a:r>
              <a:rPr lang="ru-RU" b="1" dirty="0" smtClean="0"/>
              <a:t> </a:t>
            </a:r>
            <a:endParaRPr lang="ru-RU" dirty="0" smtClean="0"/>
          </a:p>
          <a:p>
            <a:pPr>
              <a:lnSpc>
                <a:spcPct val="120000"/>
              </a:lnSpc>
            </a:pPr>
            <a:r>
              <a:rPr lang="ru-RU" sz="12800" dirty="0" smtClean="0">
                <a:solidFill>
                  <a:schemeClr val="tx2">
                    <a:lumMod val="50000"/>
                  </a:schemeClr>
                </a:solidFill>
              </a:rPr>
              <a:t>«Развитие познавательных процессов дошкольников с ОВЗ (ЗПР) </a:t>
            </a:r>
          </a:p>
          <a:p>
            <a:pPr>
              <a:lnSpc>
                <a:spcPct val="120000"/>
              </a:lnSpc>
            </a:pPr>
            <a:r>
              <a:rPr lang="ru-RU" sz="12800" dirty="0" smtClean="0">
                <a:solidFill>
                  <a:schemeClr val="tx2">
                    <a:lumMod val="50000"/>
                  </a:schemeClr>
                </a:solidFill>
              </a:rPr>
              <a:t>средствами инновационной технологии В.В. </a:t>
            </a:r>
            <a:r>
              <a:rPr lang="ru-RU" sz="12800" dirty="0" err="1" smtClean="0">
                <a:solidFill>
                  <a:schemeClr val="tx2">
                    <a:lumMod val="50000"/>
                  </a:schemeClr>
                </a:solidFill>
              </a:rPr>
              <a:t>Воскобовича</a:t>
            </a:r>
            <a:r>
              <a:rPr lang="ru-RU" sz="12800" dirty="0" smtClean="0">
                <a:solidFill>
                  <a:schemeClr val="tx2">
                    <a:lumMod val="50000"/>
                  </a:schemeClr>
                </a:solidFill>
              </a:rPr>
              <a:t>»</a:t>
            </a:r>
          </a:p>
          <a:p>
            <a:endParaRPr lang="ru-RU" sz="9600" dirty="0" smtClean="0">
              <a:solidFill>
                <a:schemeClr val="tx2">
                  <a:lumMod val="50000"/>
                </a:schemeClr>
              </a:solidFill>
            </a:endParaRPr>
          </a:p>
          <a:p>
            <a:pPr indent="450215" algn="r">
              <a:lnSpc>
                <a:spcPct val="115000"/>
              </a:lnSpc>
              <a:spcAft>
                <a:spcPts val="0"/>
              </a:spcAft>
            </a:pPr>
            <a:endParaRPr lang="ru-RU" sz="9600" dirty="0" smtClean="0">
              <a:solidFill>
                <a:srgbClr val="000000"/>
              </a:solidFill>
              <a:latin typeface="Times New Roman"/>
              <a:ea typeface="Calibri"/>
              <a:cs typeface="Times New Roman"/>
            </a:endParaRPr>
          </a:p>
          <a:p>
            <a:pPr indent="450215" algn="r">
              <a:lnSpc>
                <a:spcPct val="115000"/>
              </a:lnSpc>
              <a:spcAft>
                <a:spcPts val="0"/>
              </a:spcAft>
            </a:pPr>
            <a:r>
              <a:rPr lang="ru-RU" sz="80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Обобщение опыта</a:t>
            </a:r>
            <a:endParaRPr lang="ru-RU" sz="8000" dirty="0" smtClean="0">
              <a:ea typeface="Calibri"/>
              <a:cs typeface="Times New Roman"/>
            </a:endParaRPr>
          </a:p>
          <a:p>
            <a:pPr indent="450215" algn="r">
              <a:lnSpc>
                <a:spcPct val="115000"/>
              </a:lnSpc>
              <a:spcAft>
                <a:spcPts val="0"/>
              </a:spcAft>
            </a:pPr>
            <a:r>
              <a:rPr lang="ru-RU" sz="80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Учителя-дефектолога</a:t>
            </a:r>
            <a:endParaRPr lang="ru-RU" sz="8000" b="1" dirty="0" smtClean="0">
              <a:solidFill>
                <a:srgbClr val="000000"/>
              </a:solidFill>
              <a:latin typeface="Times New Roman"/>
              <a:ea typeface="Calibri"/>
              <a:cs typeface="Times New Roman"/>
            </a:endParaRPr>
          </a:p>
          <a:p>
            <a:pPr indent="450215" algn="r">
              <a:lnSpc>
                <a:spcPct val="115000"/>
              </a:lnSpc>
              <a:spcAft>
                <a:spcPts val="0"/>
              </a:spcAft>
            </a:pPr>
            <a:r>
              <a:rPr lang="ru-RU" sz="8000" b="1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Тресковой Е.Ю.</a:t>
            </a:r>
            <a:endParaRPr lang="ru-RU" sz="8000" dirty="0" smtClean="0">
              <a:ea typeface="Calibri"/>
              <a:cs typeface="Times New Roman"/>
            </a:endParaRPr>
          </a:p>
          <a:p>
            <a:pPr indent="450215" algn="r">
              <a:lnSpc>
                <a:spcPct val="115000"/>
              </a:lnSpc>
              <a:spcAft>
                <a:spcPts val="0"/>
              </a:spcAft>
            </a:pPr>
            <a:r>
              <a:rPr lang="ru-RU" sz="80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МАДОУ «Детский сад </a:t>
            </a:r>
          </a:p>
          <a:p>
            <a:pPr indent="450215" algn="r">
              <a:lnSpc>
                <a:spcPct val="115000"/>
              </a:lnSpc>
              <a:spcAft>
                <a:spcPts val="0"/>
              </a:spcAft>
            </a:pPr>
            <a:r>
              <a:rPr lang="ru-RU" sz="80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комбинированного вида № 140» . </a:t>
            </a:r>
          </a:p>
          <a:p>
            <a:pPr indent="450215" algn="r">
              <a:lnSpc>
                <a:spcPct val="115000"/>
              </a:lnSpc>
              <a:spcAft>
                <a:spcPts val="0"/>
              </a:spcAft>
            </a:pPr>
            <a:r>
              <a:rPr lang="ru-RU" sz="80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г.Хабаровска </a:t>
            </a:r>
            <a:endParaRPr lang="ru-RU" sz="8000" dirty="0" smtClean="0">
              <a:ea typeface="Calibri"/>
              <a:cs typeface="Times New Roman"/>
            </a:endParaRPr>
          </a:p>
          <a:p>
            <a:pPr indent="450215">
              <a:lnSpc>
                <a:spcPct val="150000"/>
              </a:lnSpc>
            </a:pPr>
            <a:r>
              <a:rPr lang="ru-RU" sz="8000" b="1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8000" dirty="0" smtClean="0">
              <a:ea typeface="Calibri"/>
              <a:cs typeface="Times New Roman"/>
            </a:endParaRPr>
          </a:p>
          <a:p>
            <a:endParaRPr lang="ru-RU" sz="3600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44815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1502048"/>
            <a:ext cx="2323878" cy="18643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4282" y="0"/>
            <a:ext cx="5205860" cy="265919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1928802"/>
            <a:ext cx="8429684" cy="4714908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fontAlgn="base"/>
            <a:r>
              <a:rPr lang="ru-RU" sz="3100" dirty="0" smtClean="0">
                <a:solidFill>
                  <a:schemeClr val="bg2">
                    <a:lumMod val="10000"/>
                  </a:schemeClr>
                </a:solidFill>
              </a:rPr>
              <a:t>Цель работы учителя-дефектолога: </a:t>
            </a:r>
            <a:r>
              <a:rPr lang="ru-RU" sz="3100" u="sng" dirty="0" smtClean="0"/>
              <a:t/>
            </a:r>
            <a:br>
              <a:rPr lang="ru-RU" sz="3100" u="sng" dirty="0" smtClean="0"/>
            </a:br>
            <a:r>
              <a:rPr lang="ru-RU" sz="3100" dirty="0" smtClean="0"/>
              <a:t>Коррекция и развитие  интеллектуальных способностей и познавательных  процессов (восприятия, внимания, памяти,  мышления, воображения, произвольности, речи) у дошкольников с ОВЗ (ЗПР), а также развитие личности в целом</a:t>
            </a:r>
            <a:br>
              <a:rPr lang="ru-RU" sz="3100" dirty="0" smtClean="0"/>
            </a:br>
            <a:endParaRPr lang="ru-RU" sz="31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147981"/>
            <a:ext cx="2736304" cy="65283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00958" y="5715016"/>
            <a:ext cx="938786" cy="65836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57884" y="714356"/>
            <a:ext cx="2736304" cy="652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7816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800" i="1" dirty="0" smtClean="0">
                <a:solidFill>
                  <a:srgbClr val="7030A0"/>
                </a:solidFill>
              </a:rPr>
              <a:t/>
            </a:r>
            <a:br>
              <a:rPr lang="ru-RU" sz="4800" i="1" dirty="0" smtClean="0">
                <a:solidFill>
                  <a:srgbClr val="7030A0"/>
                </a:solidFill>
              </a:rPr>
            </a:br>
            <a:r>
              <a:rPr lang="ru-RU" sz="4800" i="1" dirty="0" smtClean="0">
                <a:solidFill>
                  <a:srgbClr val="7030A0"/>
                </a:solidFill>
              </a:rPr>
              <a:t>Актуальность</a:t>
            </a:r>
            <a:r>
              <a:rPr lang="ru-RU" sz="4800" dirty="0" smtClean="0">
                <a:solidFill>
                  <a:srgbClr val="7030A0"/>
                </a:solidFill>
              </a:rPr>
              <a:t/>
            </a:r>
            <a:br>
              <a:rPr lang="ru-RU" sz="4800" dirty="0" smtClean="0">
                <a:solidFill>
                  <a:srgbClr val="7030A0"/>
                </a:solidFill>
              </a:rPr>
            </a:br>
            <a:endParaRPr lang="ru-RU" sz="4800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600200"/>
            <a:ext cx="8358246" cy="4257692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Дошкольное детство – это важнейший этап в становлении человека, </a:t>
            </a:r>
            <a:r>
              <a:rPr lang="ru-RU" dirty="0" err="1" smtClean="0"/>
              <a:t>сензитивный</a:t>
            </a:r>
            <a:r>
              <a:rPr lang="ru-RU" dirty="0" smtClean="0"/>
              <a:t> период для развития многих психических процессов. Именно в дошкольном возрасте происходит совершенствование работы всех анализаторов, развитие и дифференциация отдельных участков коры головного мозга, установление связей между ними. Это создаёт благоприятные условия для начала формирования у ребёнка внимания, памяти, мыслительных операций, воображения, речи. 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500042"/>
            <a:ext cx="2500298" cy="67569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57884" y="5286388"/>
            <a:ext cx="3368188" cy="157161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29520" y="357166"/>
            <a:ext cx="938786" cy="6583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1502048"/>
            <a:ext cx="2323878" cy="18643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69535"/>
            <a:ext cx="5205860" cy="265919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2143116"/>
            <a:ext cx="8786874" cy="4500594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 fontAlgn="base"/>
            <a:r>
              <a:rPr lang="ru-RU" sz="2800" dirty="0" smtClean="0"/>
              <a:t>Проблеме воспитания и обучения дошкольников с задержкой психического развития (ЗПР) уделяется значительное внимание, как в сфере науки, так и практики. Это обусловлено тем, что увеличивается количество детей с проблемами в развитии, а вопросы раннего выявления и коррекции недостатков развития остаются недостаточно разработанными. </a:t>
            </a:r>
            <a:r>
              <a:rPr lang="ru-RU" sz="2800" dirty="0" smtClean="0">
                <a:solidFill>
                  <a:schemeClr val="tx1">
                    <a:tint val="75000"/>
                  </a:schemeClr>
                </a:solidFill>
              </a:rPr>
              <a:t/>
            </a:r>
            <a:br>
              <a:rPr lang="ru-RU" sz="2800" dirty="0" smtClean="0">
                <a:solidFill>
                  <a:schemeClr val="tx1">
                    <a:tint val="75000"/>
                  </a:schemeClr>
                </a:solidFill>
              </a:rPr>
            </a:br>
            <a:endParaRPr lang="ru-RU" sz="28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147981"/>
            <a:ext cx="2736304" cy="65283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1538" y="5715016"/>
            <a:ext cx="938786" cy="658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7816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4357695"/>
            <a:ext cx="4572000" cy="250030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43636" y="1142984"/>
            <a:ext cx="2736304" cy="652835"/>
          </a:xfrm>
          <a:prstGeom prst="rect">
            <a:avLst/>
          </a:prstGeom>
        </p:spPr>
      </p:pic>
      <p:sp>
        <p:nvSpPr>
          <p:cNvPr id="13" name="Rectangle 1"/>
          <p:cNvSpPr>
            <a:spLocks noGrp="1" noChangeArrowheads="1"/>
          </p:cNvSpPr>
          <p:nvPr>
            <p:ph type="ctrTitle"/>
          </p:nvPr>
        </p:nvSpPr>
        <p:spPr bwMode="auto">
          <a:xfrm>
            <a:off x="214282" y="214290"/>
            <a:ext cx="8643998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Характеристика дошкольников ЗПР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низкая  работоспособность  в  результате  повышенной  истощаемости;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незрелость  эмоций  и  воли;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ограниченный  запас  общих  сведений  и  представлений;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обеднённый  словарный  запас;                                                                                                         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не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сформированность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навыков  интеллектуальной  деятельности;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не полная 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сформированность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игровой  деятельности;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замедленное  восприятие;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трудности  словесно-логических  операций  в  мышлении;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арушение всех видов памяти;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более  длительный  период  для  приёма  и  переработки  сенсорной  информации;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низкий  уровень  самоконтроля.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7816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1502048"/>
            <a:ext cx="2323878" cy="18643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5720" y="-214338"/>
            <a:ext cx="5205860" cy="265919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1643050"/>
            <a:ext cx="8715436" cy="5000660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fontAlgn="base"/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>Своевременная организация коррекционного воздействия является основным фактором, обуславливающим социальную адаптацию и реабилитацию проблемного ребенка. На сегодняшний день в научных исследованиях убедительно показано и подтверждено практикой, что наибольшие педагогические возможности для преодоления недостатков в развитии ребёнка имеются в период раннего и дошкольного детства, т. к. в этот период психика наиболее пластична.</a:t>
            </a:r>
            <a:br>
              <a:rPr lang="ru-RU" sz="3100" dirty="0" smtClean="0"/>
            </a:br>
            <a:endParaRPr lang="ru-RU" sz="31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07696" y="285728"/>
            <a:ext cx="2736304" cy="65283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43570" y="785794"/>
            <a:ext cx="938786" cy="658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7816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/>
              <a:t>Игра – основной вид деятельности дошкольника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14678" y="1600200"/>
            <a:ext cx="5715040" cy="504351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dirty="0" smtClean="0"/>
              <a:t>Всестороннее развитие дошкольников осуществляется на основе игровой деятельности, в процессе которой у детей формируются воображение и символическая функция сознания, приобретается опыт общения со сверстниками, постигаются нравственные ценности и правила поведения в обществе. </a:t>
            </a:r>
          </a:p>
          <a:p>
            <a:endParaRPr lang="ru-RU" dirty="0"/>
          </a:p>
        </p:txBody>
      </p:sp>
      <p:pic>
        <p:nvPicPr>
          <p:cNvPr id="4" name="Picture 3" descr="C:\Users\1\Desktop\1359883897_802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64" t="2084" r="1525" b="4027"/>
          <a:stretch/>
        </p:blipFill>
        <p:spPr bwMode="auto">
          <a:xfrm>
            <a:off x="-1" y="1357298"/>
            <a:ext cx="2888695" cy="2500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C:\Users\1\Desktop\542208da61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4071942"/>
            <a:ext cx="2998813" cy="2428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1502048"/>
            <a:ext cx="2323878" cy="18643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69535"/>
            <a:ext cx="5205860" cy="265919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3108" y="908720"/>
            <a:ext cx="7000892" cy="3384376"/>
          </a:xfrm>
          <a:solidFill>
            <a:schemeClr val="bg2">
              <a:lumMod val="90000"/>
            </a:schemeClr>
          </a:solidFill>
          <a:ln w="635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fontAlgn="base"/>
            <a:r>
              <a:rPr lang="ru-RU" sz="3100" dirty="0" smtClean="0"/>
              <a:t>Среди  всего многообразия развивающих игр особо можно выделить  игровую технологию «Сказочные лабиринты игры» В.В. </a:t>
            </a:r>
            <a:r>
              <a:rPr lang="ru-RU" sz="3100" dirty="0" err="1" smtClean="0"/>
              <a:t>Воскобовича</a:t>
            </a:r>
            <a:r>
              <a:rPr lang="ru-RU" sz="3100" dirty="0" smtClean="0"/>
              <a:t> . </a:t>
            </a:r>
            <a:br>
              <a:rPr lang="ru-RU" sz="3100" dirty="0" smtClean="0"/>
            </a:br>
            <a:r>
              <a:rPr lang="ru-RU" sz="3100" dirty="0" smtClean="0"/>
              <a:t>Это особенная, самобытная, творческая и очень добрая методика.</a:t>
            </a:r>
            <a:endParaRPr lang="ru-RU" sz="31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147981"/>
            <a:ext cx="2736304" cy="65283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05214" y="214290"/>
            <a:ext cx="938786" cy="658369"/>
          </a:xfrm>
          <a:prstGeom prst="rect">
            <a:avLst/>
          </a:prstGeom>
        </p:spPr>
      </p:pic>
      <p:pic>
        <p:nvPicPr>
          <p:cNvPr id="11" name="Picture 7" descr="C:\Users\1\Desktop\voskob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189"/>
          <a:stretch/>
        </p:blipFill>
        <p:spPr bwMode="auto">
          <a:xfrm>
            <a:off x="0" y="4203804"/>
            <a:ext cx="5630598" cy="26541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4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984" t="2009"/>
          <a:stretch/>
        </p:blipFill>
        <p:spPr bwMode="auto">
          <a:xfrm>
            <a:off x="5643570" y="4236598"/>
            <a:ext cx="1738890" cy="2621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12" descr="http://www.zpapa.ru/img_item/mid/igry_voskobovicha_4927_1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697" r="23539"/>
          <a:stretch/>
        </p:blipFill>
        <p:spPr bwMode="auto">
          <a:xfrm>
            <a:off x="7502499" y="4286256"/>
            <a:ext cx="1641501" cy="25717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1714488"/>
            <a:ext cx="2062161" cy="2509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837816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72132" y="5214950"/>
            <a:ext cx="3252572" cy="1643050"/>
          </a:xfrm>
          <a:prstGeom prst="rect">
            <a:avLst/>
          </a:prstGeom>
        </p:spPr>
      </p:pic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285720" y="142852"/>
            <a:ext cx="8643998" cy="6215106"/>
          </a:xfrm>
        </p:spPr>
        <p:txBody>
          <a:bodyPr>
            <a:noAutofit/>
          </a:bodyPr>
          <a:lstStyle/>
          <a:p>
            <a:r>
              <a:rPr lang="ru-RU" sz="2200" b="1" dirty="0" smtClean="0"/>
              <a:t> 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Задачи коррекционно-развивающего воздействия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средствами развивающих игр </a:t>
            </a:r>
            <a:r>
              <a:rPr lang="ru-RU" sz="2400" b="1" dirty="0" err="1" smtClean="0">
                <a:solidFill>
                  <a:schemeClr val="tx2">
                    <a:lumMod val="50000"/>
                  </a:schemeClr>
                </a:solidFill>
              </a:rPr>
              <a:t>В.Воскобовича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. </a:t>
            </a:r>
          </a:p>
          <a:p>
            <a:pPr algn="just">
              <a:buFont typeface="Arial" pitchFamily="34" charset="0"/>
              <a:buChar char="•"/>
            </a:pPr>
            <a:r>
              <a:rPr lang="ru-RU" sz="2200" dirty="0" smtClean="0">
                <a:solidFill>
                  <a:schemeClr val="tx2">
                    <a:lumMod val="50000"/>
                  </a:schemeClr>
                </a:solidFill>
              </a:rPr>
              <a:t> Коррекция   и развитие у дошкольников мыслительных операций (анализ, синтез, обобщение, классификация, абстрагирование), средствами развивающих игр. </a:t>
            </a:r>
          </a:p>
          <a:p>
            <a:pPr algn="just">
              <a:buFont typeface="Arial" pitchFamily="34" charset="0"/>
              <a:buChar char="•"/>
            </a:pPr>
            <a:r>
              <a:rPr lang="ru-RU" sz="2200" dirty="0" smtClean="0">
                <a:solidFill>
                  <a:schemeClr val="tx2">
                    <a:lumMod val="50000"/>
                  </a:schemeClr>
                </a:solidFill>
              </a:rPr>
              <a:t> Формирование умений прослеживать, понимать, причинно-следственные связи и на основе  их делать умозаключения</a:t>
            </a:r>
          </a:p>
          <a:p>
            <a:pPr algn="just">
              <a:buFont typeface="Arial" pitchFamily="34" charset="0"/>
              <a:buChar char="•"/>
            </a:pPr>
            <a:r>
              <a:rPr lang="ru-RU" sz="2200" dirty="0" smtClean="0">
                <a:solidFill>
                  <a:schemeClr val="tx2">
                    <a:lumMod val="50000"/>
                  </a:schemeClr>
                </a:solidFill>
              </a:rPr>
              <a:t> Формирование базисных представлений (об окружающем мире, математических) и  речевых умений. </a:t>
            </a:r>
          </a:p>
          <a:p>
            <a:pPr algn="just">
              <a:buFont typeface="Arial" pitchFamily="34" charset="0"/>
              <a:buChar char="•"/>
            </a:pPr>
            <a:r>
              <a:rPr lang="ru-RU" sz="2200" dirty="0" smtClean="0">
                <a:solidFill>
                  <a:schemeClr val="tx2">
                    <a:lumMod val="50000"/>
                  </a:schemeClr>
                </a:solidFill>
              </a:rPr>
              <a:t> Развитие  произвольности психических процессов (восприятия, внимания, памяти, мышления, воображения) у детей с учетом их возрастных и индивидуальных особенностей.</a:t>
            </a:r>
          </a:p>
          <a:p>
            <a:pPr algn="just">
              <a:buFont typeface="Arial" pitchFamily="34" charset="0"/>
              <a:buChar char="•"/>
            </a:pPr>
            <a:r>
              <a:rPr lang="ru-RU" sz="2200" dirty="0" smtClean="0">
                <a:solidFill>
                  <a:schemeClr val="tx2">
                    <a:lumMod val="50000"/>
                  </a:schemeClr>
                </a:solidFill>
              </a:rPr>
              <a:t> Способствовать развитию познавательного интереса,  желание и потребность узнавать новое.</a:t>
            </a:r>
          </a:p>
          <a:p>
            <a:pPr algn="just">
              <a:buFont typeface="Arial" pitchFamily="34" charset="0"/>
              <a:buChar char="•"/>
            </a:pPr>
            <a:r>
              <a:rPr lang="ru-RU" sz="2200" dirty="0" smtClean="0">
                <a:solidFill>
                  <a:schemeClr val="tx2">
                    <a:lumMod val="50000"/>
                  </a:schemeClr>
                </a:solidFill>
              </a:rPr>
              <a:t> Воспитывать навыки контроля и самоконтроля в процессе познавательной деятельности.</a:t>
            </a:r>
          </a:p>
          <a:p>
            <a:endParaRPr lang="ru-RU" sz="2200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sz="2200" b="1" dirty="0" smtClean="0"/>
              <a:t> </a:t>
            </a:r>
            <a:endParaRPr lang="ru-RU" sz="2200" dirty="0" smtClean="0"/>
          </a:p>
          <a:p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xmlns="" val="4044815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85728"/>
            <a:ext cx="8786874" cy="1131910"/>
          </a:xfrm>
        </p:spPr>
        <p:txBody>
          <a:bodyPr>
            <a:noAutofit/>
          </a:bodyPr>
          <a:lstStyle/>
          <a:p>
            <a:pPr lvl="0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b="1" dirty="0" smtClean="0"/>
              <a:t>Перечень развивающих игр для использования в индивидуальной работе с детьми ЗПР</a:t>
            </a:r>
            <a:br>
              <a:rPr lang="ru-RU" sz="2400" b="1" dirty="0" smtClean="0"/>
            </a:b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428736"/>
            <a:ext cx="8929718" cy="5429264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sz="3400" b="1" dirty="0" smtClean="0">
                <a:solidFill>
                  <a:schemeClr val="tx2">
                    <a:lumMod val="50000"/>
                  </a:schemeClr>
                </a:solidFill>
              </a:rPr>
              <a:t>Игры на развитие логического мышления</a:t>
            </a:r>
          </a:p>
          <a:p>
            <a:r>
              <a:rPr lang="ru-RU" sz="3400" dirty="0" smtClean="0"/>
              <a:t>«</a:t>
            </a:r>
            <a:r>
              <a:rPr lang="ru-RU" sz="3400" dirty="0" err="1" smtClean="0"/>
              <a:t>Геоконт</a:t>
            </a:r>
            <a:r>
              <a:rPr lang="ru-RU" sz="3400" dirty="0" smtClean="0"/>
              <a:t>»-чудесная поляна,»</a:t>
            </a:r>
          </a:p>
          <a:p>
            <a:r>
              <a:rPr lang="ru-RU" sz="3400" dirty="0" smtClean="0"/>
              <a:t>Квадрат </a:t>
            </a:r>
            <a:r>
              <a:rPr lang="ru-RU" sz="3400" dirty="0" err="1" smtClean="0"/>
              <a:t>Воскобовича</a:t>
            </a:r>
            <a:r>
              <a:rPr lang="ru-RU" sz="3400" dirty="0" smtClean="0"/>
              <a:t>, «</a:t>
            </a:r>
            <a:r>
              <a:rPr lang="ru-RU" sz="3400" dirty="0" err="1" smtClean="0"/>
              <a:t>Логоформочки</a:t>
            </a:r>
            <a:r>
              <a:rPr lang="ru-RU" sz="3400" dirty="0" smtClean="0"/>
              <a:t>», «Прозрачный квадрат», «</a:t>
            </a:r>
            <a:r>
              <a:rPr lang="ru-RU" sz="3400" dirty="0" err="1" smtClean="0"/>
              <a:t>Чудо-головоломки</a:t>
            </a:r>
            <a:r>
              <a:rPr lang="ru-RU" sz="3400" dirty="0" smtClean="0"/>
              <a:t>»</a:t>
            </a:r>
          </a:p>
          <a:p>
            <a:pPr>
              <a:buNone/>
            </a:pPr>
            <a:r>
              <a:rPr lang="ru-RU" sz="3400" b="1" dirty="0" smtClean="0"/>
              <a:t>Игры на развитие памяти</a:t>
            </a:r>
          </a:p>
          <a:p>
            <a:r>
              <a:rPr lang="ru-RU" sz="3400" dirty="0" smtClean="0"/>
              <a:t>«Волшебная восьмерка»,  «Квадрат </a:t>
            </a:r>
            <a:r>
              <a:rPr lang="ru-RU" sz="3400" dirty="0" err="1" smtClean="0"/>
              <a:t>Воскобовича</a:t>
            </a:r>
            <a:r>
              <a:rPr lang="ru-RU" sz="3400" dirty="0" smtClean="0"/>
              <a:t>» (двухцветный, четырехцветный), «</a:t>
            </a:r>
            <a:r>
              <a:rPr lang="ru-RU" sz="3400" dirty="0" err="1" smtClean="0"/>
              <a:t>Счетовозик</a:t>
            </a:r>
            <a:r>
              <a:rPr lang="ru-RU" sz="3400" dirty="0" smtClean="0"/>
              <a:t>»</a:t>
            </a:r>
          </a:p>
          <a:p>
            <a:pPr>
              <a:buNone/>
            </a:pPr>
            <a:r>
              <a:rPr lang="ru-RU" sz="3400" b="1" dirty="0" smtClean="0"/>
              <a:t>Игры на развитие внимания</a:t>
            </a:r>
          </a:p>
          <a:p>
            <a:r>
              <a:rPr lang="ru-RU" sz="3400" dirty="0" smtClean="0"/>
              <a:t>«Прозрачный квадрат», «Игровой квадрат», «Волшебная восьмерка», «Шнур-затейник»</a:t>
            </a:r>
          </a:p>
          <a:p>
            <a:pPr>
              <a:buNone/>
            </a:pPr>
            <a:r>
              <a:rPr lang="ru-RU" sz="3400" b="1" dirty="0" smtClean="0"/>
              <a:t>Игры на развитие восприятия</a:t>
            </a:r>
          </a:p>
          <a:p>
            <a:r>
              <a:rPr lang="ru-RU" sz="3400" dirty="0" smtClean="0"/>
              <a:t>«Прозрачный квадрат», «</a:t>
            </a:r>
            <a:r>
              <a:rPr lang="ru-RU" sz="3400" dirty="0" err="1" smtClean="0"/>
              <a:t>Геоконт</a:t>
            </a:r>
            <a:r>
              <a:rPr lang="ru-RU" sz="3400" dirty="0" smtClean="0"/>
              <a:t>»-чудесная поляна, «Волшебная восьмерка», «</a:t>
            </a:r>
            <a:r>
              <a:rPr lang="ru-RU" sz="3400" dirty="0" err="1" smtClean="0"/>
              <a:t>Геовизор</a:t>
            </a:r>
            <a:r>
              <a:rPr lang="ru-RU" sz="3400" dirty="0" smtClean="0"/>
              <a:t>»</a:t>
            </a:r>
          </a:p>
          <a:p>
            <a:pPr>
              <a:buNone/>
            </a:pPr>
            <a:r>
              <a:rPr lang="ru-RU" sz="3400" b="1" dirty="0" smtClean="0"/>
              <a:t>Игры на развитие воображения и творческого мышления</a:t>
            </a:r>
          </a:p>
          <a:p>
            <a:r>
              <a:rPr lang="ru-RU" sz="3400" dirty="0" smtClean="0"/>
              <a:t>«</a:t>
            </a:r>
            <a:r>
              <a:rPr lang="ru-RU" sz="3400" dirty="0" err="1" smtClean="0"/>
              <a:t>Геоконт</a:t>
            </a:r>
            <a:r>
              <a:rPr lang="ru-RU" sz="3400" dirty="0" smtClean="0"/>
              <a:t>»-чудесная поляна,»</a:t>
            </a:r>
          </a:p>
          <a:p>
            <a:r>
              <a:rPr lang="ru-RU" sz="3400" dirty="0" smtClean="0"/>
              <a:t>Квадрат </a:t>
            </a:r>
            <a:r>
              <a:rPr lang="ru-RU" sz="3400" dirty="0" err="1" smtClean="0"/>
              <a:t>Воскобовича</a:t>
            </a:r>
            <a:r>
              <a:rPr lang="ru-RU" sz="3400" dirty="0" smtClean="0"/>
              <a:t>, «</a:t>
            </a:r>
            <a:r>
              <a:rPr lang="ru-RU" sz="3400" dirty="0" err="1" smtClean="0"/>
              <a:t>Логоформочки</a:t>
            </a:r>
            <a:r>
              <a:rPr lang="ru-RU" sz="3400" dirty="0" smtClean="0"/>
              <a:t>», «Прозрачный квадрат», «</a:t>
            </a:r>
            <a:r>
              <a:rPr lang="ru-RU" sz="3400" dirty="0" err="1" smtClean="0"/>
              <a:t>Чудо-головоломки</a:t>
            </a:r>
            <a:r>
              <a:rPr lang="ru-RU" sz="3400" dirty="0" smtClean="0"/>
              <a:t>», «Змейка»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642942"/>
          </a:xfrm>
        </p:spPr>
        <p:txBody>
          <a:bodyPr>
            <a:normAutofit/>
          </a:bodyPr>
          <a:lstStyle/>
          <a:p>
            <a:pPr lvl="0" fontAlgn="base">
              <a:spcAft>
                <a:spcPct val="0"/>
              </a:spcAft>
              <a:tabLst>
                <a:tab pos="158750" algn="l"/>
              </a:tabLst>
            </a:pPr>
            <a:r>
              <a:rPr lang="ru-RU" sz="16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ПЕРСПЕКТИВНОЕ  ПЛАНИРОВАНИЕ ИГРОВОЙ ТЕХНОЛОГИИ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В.В. ВОСКОБОВИЧА «СКАЗОЧНЫЕ ЛАБИРИНТЫ ИГРЫ»</a:t>
            </a:r>
            <a:endParaRPr lang="ru-RU" sz="16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-32" y="785795"/>
          <a:ext cx="9072626" cy="61739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314"/>
                <a:gridCol w="2786082"/>
                <a:gridCol w="6072230"/>
              </a:tblGrid>
              <a:tr h="2547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spc="25" dirty="0" smtClean="0">
                          <a:effectLst/>
                        </a:rPr>
                        <a:t>№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  <a:tc gridSpan="2">
                  <a:txBody>
                    <a:bodyPr/>
                    <a:lstStyle/>
                    <a:p>
                      <a:pPr marL="762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spc="25" dirty="0" smtClean="0">
                          <a:effectLst/>
                        </a:rPr>
                        <a:t>      Задачи занятия                                                                                                      Методы и приемы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38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 dirty="0">
                          <a:effectLst/>
                        </a:rPr>
                        <a:t>1.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  <a:tc gridSpan="2">
                  <a:txBody>
                    <a:bodyPr/>
                    <a:lstStyle/>
                    <a:p>
                      <a:pPr marL="76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 dirty="0">
                          <a:effectLst/>
                        </a:rPr>
                        <a:t>Диагностика уровня интеллектуальных способностей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193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 dirty="0">
                          <a:effectLst/>
                        </a:rPr>
                        <a:t>2.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 dirty="0">
                          <a:effectLst/>
                        </a:rPr>
                        <a:t>Развитие умения быстро сосредотачиваться. Развивать сенсорные способности: формы и величины; мелкую моторику рук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 dirty="0">
                          <a:effectLst/>
                        </a:rPr>
                        <a:t>Игра «</a:t>
                      </a:r>
                      <a:r>
                        <a:rPr lang="ru-RU" sz="1200" spc="25" dirty="0" err="1">
                          <a:effectLst/>
                        </a:rPr>
                        <a:t>Геоконт</a:t>
                      </a:r>
                      <a:r>
                        <a:rPr lang="ru-RU" sz="1200" spc="25" dirty="0" smtClean="0">
                          <a:effectLst/>
                        </a:rPr>
                        <a:t>» :</a:t>
                      </a:r>
                      <a:r>
                        <a:rPr lang="ru-RU" sz="1200" u="none" strike="noStrike" spc="25" dirty="0" smtClean="0">
                          <a:effectLst/>
                        </a:rPr>
                        <a:t>построение </a:t>
                      </a:r>
                      <a:r>
                        <a:rPr lang="ru-RU" sz="1200" u="none" strike="noStrike" spc="25" dirty="0">
                          <a:effectLst/>
                        </a:rPr>
                        <a:t>геометрических фигур.</a:t>
                      </a:r>
                    </a:p>
                    <a:p>
                      <a:pPr marL="63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 dirty="0">
                          <a:effectLst/>
                        </a:rPr>
                        <a:t>Игра «Квадрат </a:t>
                      </a:r>
                      <a:r>
                        <a:rPr lang="ru-RU" sz="1200" spc="25" dirty="0" err="1">
                          <a:effectLst/>
                        </a:rPr>
                        <a:t>Воскобовича</a:t>
                      </a:r>
                      <a:r>
                        <a:rPr lang="ru-RU" sz="1200" spc="25" dirty="0" smtClean="0">
                          <a:effectLst/>
                        </a:rPr>
                        <a:t>»:</a:t>
                      </a:r>
                      <a:r>
                        <a:rPr lang="ru-RU" sz="1200" u="none" strike="noStrike" spc="25" dirty="0" smtClean="0">
                          <a:effectLst/>
                        </a:rPr>
                        <a:t>конструирование </a:t>
                      </a:r>
                      <a:r>
                        <a:rPr lang="ru-RU" sz="1200" u="none" strike="noStrike" spc="25" dirty="0">
                          <a:effectLst/>
                        </a:rPr>
                        <a:t>различных четырехугольников.</a:t>
                      </a:r>
                    </a:p>
                    <a:p>
                      <a:pPr marL="63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 dirty="0">
                          <a:effectLst/>
                        </a:rPr>
                        <a:t>Игра «Прозрачный квадрат</a:t>
                      </a:r>
                      <a:r>
                        <a:rPr lang="ru-RU" sz="1200" spc="25" dirty="0" smtClean="0">
                          <a:effectLst/>
                        </a:rPr>
                        <a:t>»: </a:t>
                      </a:r>
                      <a:r>
                        <a:rPr lang="ru-RU" sz="1200" u="none" strike="noStrike" spc="25" dirty="0" smtClean="0">
                          <a:effectLst/>
                        </a:rPr>
                        <a:t>сортировка </a:t>
                      </a:r>
                      <a:r>
                        <a:rPr lang="ru-RU" sz="1200" u="none" strike="noStrike" spc="25" dirty="0">
                          <a:effectLst/>
                        </a:rPr>
                        <a:t>льдинок по группам: треугольники, четырехугольники, </a:t>
                      </a:r>
                      <a:r>
                        <a:rPr lang="ru-RU" sz="1200" u="none" strike="noStrike" spc="25" dirty="0" smtClean="0">
                          <a:effectLst/>
                        </a:rPr>
                        <a:t>многоугольники ;складывание </a:t>
                      </a:r>
                      <a:r>
                        <a:rPr lang="ru-RU" sz="1200" u="none" strike="noStrike" spc="25" dirty="0">
                          <a:effectLst/>
                        </a:rPr>
                        <a:t>целой льдинки (квадрата) из нескольких геометрических фигур.</a:t>
                      </a:r>
                    </a:p>
                    <a:p>
                      <a:pPr marL="63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 dirty="0">
                          <a:effectLst/>
                        </a:rPr>
                        <a:t>Игра «Чудо - цветик</a:t>
                      </a:r>
                      <a:r>
                        <a:rPr lang="ru-RU" sz="1200" spc="25" dirty="0" smtClean="0">
                          <a:effectLst/>
                        </a:rPr>
                        <a:t>» :</a:t>
                      </a:r>
                      <a:r>
                        <a:rPr lang="ru-RU" sz="1200" u="none" strike="noStrike" spc="25" dirty="0" smtClean="0">
                          <a:effectLst/>
                        </a:rPr>
                        <a:t>составление </a:t>
                      </a:r>
                      <a:r>
                        <a:rPr lang="ru-RU" sz="1200" u="none" strike="noStrike" spc="25" dirty="0">
                          <a:effectLst/>
                        </a:rPr>
                        <a:t>цветка из нескольких </a:t>
                      </a:r>
                      <a:r>
                        <a:rPr lang="ru-RU" sz="1200" u="none" strike="noStrike" spc="25" dirty="0" smtClean="0">
                          <a:effectLst/>
                        </a:rPr>
                        <a:t>частей; обведение </a:t>
                      </a:r>
                      <a:r>
                        <a:rPr lang="ru-RU" sz="1200" u="none" strike="noStrike" spc="25" dirty="0">
                          <a:effectLst/>
                        </a:rPr>
                        <a:t>части и закрашивание.</a:t>
                      </a:r>
                      <a:endParaRPr lang="ru-RU" sz="1200" u="none" strike="noStrike" spc="25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</a:tr>
              <a:tr h="5715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>
                          <a:effectLst/>
                        </a:rPr>
                        <a:t>Формирование навыков ориентировки в пространстве, развитие внимания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 dirty="0">
                          <a:effectLst/>
                        </a:rPr>
                        <a:t>Игра «</a:t>
                      </a:r>
                      <a:r>
                        <a:rPr lang="ru-RU" sz="1200" spc="25" dirty="0" err="1">
                          <a:effectLst/>
                        </a:rPr>
                        <a:t>Геоконт</a:t>
                      </a:r>
                      <a:r>
                        <a:rPr lang="ru-RU" sz="1200" spc="25" dirty="0" smtClean="0">
                          <a:effectLst/>
                        </a:rPr>
                        <a:t>»:</a:t>
                      </a:r>
                      <a:r>
                        <a:rPr lang="ru-RU" sz="1200" u="none" strike="noStrike" spc="25" dirty="0" smtClean="0">
                          <a:effectLst/>
                        </a:rPr>
                        <a:t>трансформирование </a:t>
                      </a:r>
                      <a:r>
                        <a:rPr lang="ru-RU" sz="1200" u="none" strike="noStrike" spc="25" dirty="0">
                          <a:effectLst/>
                        </a:rPr>
                        <a:t>геометрических фигур. Игра «Игровой </a:t>
                      </a:r>
                      <a:r>
                        <a:rPr lang="ru-RU" sz="1200" u="none" strike="noStrike" spc="25" dirty="0" err="1">
                          <a:effectLst/>
                        </a:rPr>
                        <a:t>квадрат</a:t>
                      </a:r>
                      <a:r>
                        <a:rPr lang="ru-RU" sz="1200" u="none" strike="noStrike" spc="25" dirty="0" err="1" smtClean="0">
                          <a:effectLst/>
                        </a:rPr>
                        <a:t>»:складывание</a:t>
                      </a:r>
                      <a:r>
                        <a:rPr lang="ru-RU" sz="1200" u="none" strike="noStrike" spc="25" dirty="0" smtClean="0">
                          <a:effectLst/>
                        </a:rPr>
                        <a:t> </a:t>
                      </a:r>
                      <a:r>
                        <a:rPr lang="ru-RU" sz="1200" u="none" strike="noStrike" spc="25" dirty="0">
                          <a:effectLst/>
                        </a:rPr>
                        <a:t>геометрических форм из треугольников.</a:t>
                      </a:r>
                      <a:endParaRPr lang="ru-RU" sz="1200" u="none" strike="noStrike" spc="25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</a:tr>
              <a:tr h="8162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>
                          <a:effectLst/>
                        </a:rPr>
                        <a:t>4.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>
                          <a:effectLst/>
                        </a:rPr>
                        <a:t>Развитие способности конструирования фигур с опорой на схемы, формирование навыков ориентировки в пространстве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 dirty="0">
                          <a:effectLst/>
                        </a:rPr>
                        <a:t>Игра «</a:t>
                      </a:r>
                      <a:r>
                        <a:rPr lang="ru-RU" sz="1200" spc="25" dirty="0" err="1">
                          <a:effectLst/>
                        </a:rPr>
                        <a:t>Геоконт</a:t>
                      </a:r>
                      <a:r>
                        <a:rPr lang="ru-RU" sz="1200" spc="25" dirty="0" smtClean="0">
                          <a:effectLst/>
                        </a:rPr>
                        <a:t>»: </a:t>
                      </a:r>
                      <a:r>
                        <a:rPr lang="ru-RU" sz="1200" u="none" strike="noStrike" spc="25" dirty="0" smtClean="0">
                          <a:effectLst/>
                        </a:rPr>
                        <a:t>создание </a:t>
                      </a:r>
                      <a:r>
                        <a:rPr lang="ru-RU" sz="1200" u="none" strike="noStrike" spc="25" dirty="0">
                          <a:effectLst/>
                        </a:rPr>
                        <a:t>по схеме различных фигур.</a:t>
                      </a:r>
                    </a:p>
                    <a:p>
                      <a:pPr marL="63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 dirty="0">
                          <a:effectLst/>
                        </a:rPr>
                        <a:t>Игра «Квадрат </a:t>
                      </a:r>
                      <a:r>
                        <a:rPr lang="ru-RU" sz="1200" spc="25" dirty="0" err="1">
                          <a:effectLst/>
                        </a:rPr>
                        <a:t>Воскобовича</a:t>
                      </a:r>
                      <a:r>
                        <a:rPr lang="ru-RU" sz="1200" spc="25" dirty="0" smtClean="0">
                          <a:effectLst/>
                        </a:rPr>
                        <a:t>»: </a:t>
                      </a:r>
                      <a:r>
                        <a:rPr lang="ru-RU" sz="1200" u="none" strike="noStrike" spc="25" dirty="0" smtClean="0">
                          <a:effectLst/>
                        </a:rPr>
                        <a:t>превращение </a:t>
                      </a:r>
                      <a:r>
                        <a:rPr lang="ru-RU" sz="1200" u="none" strike="noStrike" spc="25" dirty="0">
                          <a:effectLst/>
                        </a:rPr>
                        <a:t>квадрата в разноцветную фигуру, в одноцветную фигуру.</a:t>
                      </a:r>
                      <a:endParaRPr lang="ru-RU" sz="1200" u="none" strike="noStrike" spc="25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</a:tr>
              <a:tr h="3996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>
                          <a:effectLst/>
                        </a:rPr>
                        <a:t>5.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>
                          <a:effectLst/>
                        </a:rPr>
                        <a:t>Развитие внимания, смекалки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 dirty="0">
                          <a:effectLst/>
                        </a:rPr>
                        <a:t>Игра «Волшебная восьмерка</a:t>
                      </a:r>
                      <a:r>
                        <a:rPr lang="ru-RU" sz="1200" spc="25" dirty="0" smtClean="0">
                          <a:effectLst/>
                        </a:rPr>
                        <a:t>»:  </a:t>
                      </a:r>
                      <a:r>
                        <a:rPr lang="ru-RU" sz="1200" spc="25" dirty="0">
                          <a:effectLst/>
                        </a:rPr>
                        <a:t>превращение цифры 8 в любую другую, убрав нужное количество палочек.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</a:tr>
              <a:tr h="5914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 dirty="0">
                          <a:effectLst/>
                        </a:rPr>
                        <a:t>6.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>
                          <a:effectLst/>
                        </a:rPr>
                        <a:t>Развитие умения декодировать информацию, развитие произвольного внимания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 dirty="0">
                          <a:effectLst/>
                        </a:rPr>
                        <a:t>Игра «</a:t>
                      </a:r>
                      <a:r>
                        <a:rPr lang="ru-RU" sz="1200" spc="25" dirty="0" err="1">
                          <a:effectLst/>
                        </a:rPr>
                        <a:t>Геоконт</a:t>
                      </a:r>
                      <a:r>
                        <a:rPr lang="ru-RU" sz="1200" spc="25" dirty="0" smtClean="0">
                          <a:effectLst/>
                        </a:rPr>
                        <a:t>»:  </a:t>
                      </a:r>
                      <a:r>
                        <a:rPr lang="ru-RU" sz="1200" spc="25" dirty="0">
                          <a:effectLst/>
                        </a:rPr>
                        <a:t>«шифрование» фигу р (придумать фигуру по точкам координатной сетки. По шифру остальным детям сделать задуманную </a:t>
                      </a:r>
                      <a:r>
                        <a:rPr lang="ru-RU" sz="1200" spc="20" dirty="0">
                          <a:effectLst/>
                        </a:rPr>
                        <a:t>фигуру</a:t>
                      </a:r>
                      <a:r>
                        <a:rPr lang="ru-RU" sz="1200" spc="25" dirty="0">
                          <a:effectLst/>
                        </a:rPr>
                        <a:t>&gt;.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</a:tr>
              <a:tr h="4075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 dirty="0">
                          <a:effectLst/>
                        </a:rPr>
                        <a:t>7.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>
                          <a:effectLst/>
                        </a:rPr>
                        <a:t>Развивать умение устанавливать логические связи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 dirty="0">
                          <a:effectLst/>
                        </a:rPr>
                        <a:t>Игра «Лого - формочки</a:t>
                      </a:r>
                      <a:r>
                        <a:rPr lang="ru-RU" sz="1200" spc="25" dirty="0" smtClean="0">
                          <a:effectLst/>
                        </a:rPr>
                        <a:t>»:  </a:t>
                      </a:r>
                      <a:r>
                        <a:rPr lang="ru-RU" sz="1200" spc="25" dirty="0">
                          <a:effectLst/>
                        </a:rPr>
                        <a:t>знакомство с игрой; игра с линейками, моделирование с их помощью эталонных и составных геометрических фигур.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</a:tr>
              <a:tr h="7952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>
                          <a:effectLst/>
                        </a:rPr>
                        <a:t>8.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 dirty="0">
                          <a:effectLst/>
                        </a:rPr>
                        <a:t>Развитие наблюдательности, формирование умения устанавливать логические связи; развитие мелкой моторики рук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 dirty="0">
                          <a:effectLst/>
                        </a:rPr>
                        <a:t>Игра «Лого - формочки</a:t>
                      </a:r>
                      <a:r>
                        <a:rPr lang="ru-RU" sz="1200" spc="25" dirty="0" smtClean="0">
                          <a:effectLst/>
                        </a:rPr>
                        <a:t>»:  </a:t>
                      </a:r>
                      <a:r>
                        <a:rPr lang="ru-RU" sz="1200" spc="25" dirty="0">
                          <a:effectLst/>
                        </a:rPr>
                        <a:t>упражнение «Вершки-корешки»</a:t>
                      </a:r>
                      <a:endParaRPr lang="ru-RU" sz="1200" dirty="0">
                        <a:effectLst/>
                      </a:endParaRPr>
                    </a:p>
                    <a:p>
                      <a:pPr marL="63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 dirty="0">
                          <a:effectLst/>
                        </a:rPr>
                        <a:t>(выкладываются горизонтальные и вертикальные ряды по эталону).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</a:tr>
              <a:tr h="4511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>
                          <a:effectLst/>
                        </a:rPr>
                        <a:t>9.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>
                          <a:effectLst/>
                        </a:rPr>
                        <a:t>Формирование навыков определять расположение предметов</a:t>
                      </a:r>
                      <a:endParaRPr lang="ru-RU" sz="12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25" dirty="0">
                          <a:effectLst/>
                        </a:rPr>
                        <a:t>Игра «Чудо – крестики</a:t>
                      </a:r>
                      <a:r>
                        <a:rPr lang="ru-RU" sz="1200" spc="25" dirty="0" smtClean="0">
                          <a:effectLst/>
                        </a:rPr>
                        <a:t>:  </a:t>
                      </a:r>
                      <a:r>
                        <a:rPr lang="ru-RU" sz="1200" spc="25" dirty="0">
                          <a:effectLst/>
                        </a:rPr>
                        <a:t>собирание крестика по пространственному расположению.</a:t>
                      </a:r>
                      <a:endParaRPr lang="ru-RU" sz="12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11731" marR="11731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273" t="21477" r="10741" b="19633"/>
          <a:stretch/>
        </p:blipFill>
        <p:spPr bwMode="auto">
          <a:xfrm>
            <a:off x="-4342" y="0"/>
            <a:ext cx="9148342" cy="5200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Содержимое 4" descr="G:\Трескова Е.Ю\сканированные документы\Т5 001.jpg"/>
          <p:cNvPicPr>
            <a:picLocks noGrp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18814" t="30009" r="15766" b="644"/>
          <a:stretch/>
        </p:blipFill>
        <p:spPr bwMode="auto">
          <a:xfrm>
            <a:off x="357158" y="4572008"/>
            <a:ext cx="1571636" cy="22859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6" name="Рисунок 5" descr="G:\Трескова Е.Ю\сканированные документы\Т7 001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18065" t="29776" r="16301" b="-988"/>
          <a:stretch/>
        </p:blipFill>
        <p:spPr bwMode="auto">
          <a:xfrm>
            <a:off x="2643174" y="4572008"/>
            <a:ext cx="1714511" cy="22859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7" name="Рисунок 6" descr="G:\Трескова Е.Ю\сканированные документы\Т10 001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3634" r="3153" b="1111"/>
          <a:stretch/>
        </p:blipFill>
        <p:spPr bwMode="auto">
          <a:xfrm>
            <a:off x="4857752" y="4572008"/>
            <a:ext cx="1785950" cy="22859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pic>
        <p:nvPicPr>
          <p:cNvPr id="8" name="Рисунок 7" descr="G:\Трескова Е.Ю\сканированные документы\Т9 001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7696" t="5131" r="5184" b="3290"/>
          <a:stretch/>
        </p:blipFill>
        <p:spPr bwMode="auto">
          <a:xfrm>
            <a:off x="7072330" y="4572008"/>
            <a:ext cx="1767202" cy="22859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571744"/>
            <a:ext cx="6572296" cy="4071966"/>
          </a:xfrm>
        </p:spPr>
        <p:txBody>
          <a:bodyPr>
            <a:noAutofit/>
          </a:bodyPr>
          <a:lstStyle/>
          <a:p>
            <a:pPr algn="l"/>
            <a:r>
              <a:rPr lang="ru-RU" sz="2000" dirty="0" smtClean="0"/>
              <a:t>Принимала участие на  городском методическом объединение «Роль игры в развитии познавательных способностей детей с ОВЗ», где дала открытый показ НОД по ФЭМП на тему Путешествие в Фиолетовый лес», а так же выступала с сообщением «Взаимодействие учителя - дефектолога   с педагогами и специалистами ДОУ по коррекции психических процессов детей с ОВЗ», участвовала  на семинарах, проводимых в ДОУ по ознакомлению коллег с игровой технологией «Сказочные лабиринты игры», проводила практикумы,  индивидуальные консультации по вопросам использования игр в работе с дошкольниками.</a:t>
            </a:r>
            <a:endParaRPr lang="ru-RU" sz="2000" dirty="0"/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0878" t="31589" r="20666" b="4373"/>
          <a:stretch>
            <a:fillRect/>
          </a:stretch>
        </p:blipFill>
        <p:spPr bwMode="auto">
          <a:xfrm>
            <a:off x="0" y="0"/>
            <a:ext cx="4009140" cy="2500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4478" t="32996" r="26866" b="5900"/>
          <a:stretch>
            <a:fillRect/>
          </a:stretch>
        </p:blipFill>
        <p:spPr bwMode="auto">
          <a:xfrm>
            <a:off x="6643670" y="3143248"/>
            <a:ext cx="2500330" cy="271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Рисунок 5"/>
          <p:cNvPicPr/>
          <p:nvPr/>
        </p:nvPicPr>
        <p:blipFill>
          <a:blip r:embed="rId4" cstate="print"/>
          <a:srcRect l="8638" t="21901" r="25595" b="9557"/>
          <a:stretch>
            <a:fillRect/>
          </a:stretch>
        </p:blipFill>
        <p:spPr bwMode="auto">
          <a:xfrm>
            <a:off x="5429256" y="0"/>
            <a:ext cx="3714744" cy="2500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:\Users\1\Desktop\DCIM\IMG_7374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86314" cy="357187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1\Desktop\DCIM\IMG_7369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4786315" y="0"/>
            <a:ext cx="4357686" cy="364331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I:\Портфолио Е.Ю\фото аттестация\Новая папка (2)\DSC06507.JPG"/>
          <p:cNvPicPr/>
          <p:nvPr/>
        </p:nvPicPr>
        <p:blipFill>
          <a:blip r:embed="rId4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4786314" y="3643314"/>
            <a:ext cx="4357686" cy="321468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I:\Портфолио Е.Ю\фото аттестация\Новая папка (2)\DSC06504.JPG"/>
          <p:cNvPicPr/>
          <p:nvPr/>
        </p:nvPicPr>
        <p:blipFill>
          <a:blip r:embed="rId5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0" y="3571876"/>
            <a:ext cx="4786314" cy="32861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:\Users\1\Desktop\128___09\IMG_7326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t="-436" r="-824"/>
          <a:stretch>
            <a:fillRect/>
          </a:stretch>
        </p:blipFill>
        <p:spPr bwMode="auto">
          <a:xfrm>
            <a:off x="5357818" y="214290"/>
            <a:ext cx="3571900" cy="2643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1\Desktop\128___09\IMG_7327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r="16440" b="104"/>
          <a:stretch>
            <a:fillRect/>
          </a:stretch>
        </p:blipFill>
        <p:spPr bwMode="auto">
          <a:xfrm>
            <a:off x="214282" y="142852"/>
            <a:ext cx="3000396" cy="271464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 l="25171" t="2907" r="13476" b="20146"/>
          <a:stretch>
            <a:fillRect/>
          </a:stretch>
        </p:blipFill>
        <p:spPr bwMode="auto">
          <a:xfrm>
            <a:off x="214282" y="2786058"/>
            <a:ext cx="5572132" cy="3929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4" descr=" Воскобович Персонажи магниты Долька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142853"/>
            <a:ext cx="2099682" cy="2643205"/>
          </a:xfrm>
          <a:prstGeom prst="rect">
            <a:avLst/>
          </a:prstGeom>
          <a:noFill/>
        </p:spPr>
      </p:pic>
      <p:pic>
        <p:nvPicPr>
          <p:cNvPr id="10242" name="Picture 2" descr="https://pp.vk.me/c636816/v636816061/1effa/U9ywGz8wAc0.jpg"/>
          <p:cNvPicPr>
            <a:picLocks noChangeAspect="1" noChangeArrowheads="1"/>
          </p:cNvPicPr>
          <p:nvPr/>
        </p:nvPicPr>
        <p:blipFill>
          <a:blip r:embed="rId6"/>
          <a:srcRect l="14859" t="4246" r="15094"/>
          <a:stretch>
            <a:fillRect/>
          </a:stretch>
        </p:blipFill>
        <p:spPr bwMode="auto">
          <a:xfrm>
            <a:off x="6072198" y="3000372"/>
            <a:ext cx="2665205" cy="36433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0724" t="7242" r="10358" b="18865"/>
          <a:stretch>
            <a:fillRect/>
          </a:stretch>
        </p:blipFill>
        <p:spPr bwMode="auto">
          <a:xfrm>
            <a:off x="142844" y="3000372"/>
            <a:ext cx="6357950" cy="3347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856" r="9615"/>
          <a:stretch>
            <a:fillRect/>
          </a:stretch>
        </p:blipFill>
        <p:spPr bwMode="auto">
          <a:xfrm>
            <a:off x="6786578" y="3286124"/>
            <a:ext cx="2040780" cy="2786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8" descr="http://www.inteltoys.ru/files/catalog/2010/06/2281_img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609" t="2183" r="4552" b="2736"/>
          <a:stretch/>
        </p:blipFill>
        <p:spPr bwMode="auto">
          <a:xfrm>
            <a:off x="0" y="0"/>
            <a:ext cx="2071702" cy="28040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5"/>
          <a:srcRect l="6563" t="3891" r="12493" b="10506"/>
          <a:stretch>
            <a:fillRect/>
          </a:stretch>
        </p:blipFill>
        <p:spPr bwMode="auto">
          <a:xfrm>
            <a:off x="4429092" y="0"/>
            <a:ext cx="4714908" cy="2803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Рисунок 8"/>
          <p:cNvPicPr/>
          <p:nvPr/>
        </p:nvPicPr>
        <p:blipFill>
          <a:blip r:embed="rId6"/>
          <a:srcRect l="37681" t="23105" r="36344" b="14997"/>
          <a:stretch>
            <a:fillRect/>
          </a:stretch>
        </p:blipFill>
        <p:spPr bwMode="auto">
          <a:xfrm>
            <a:off x="2143108" y="0"/>
            <a:ext cx="2286016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643050"/>
          </a:xfrm>
        </p:spPr>
        <p:txBody>
          <a:bodyPr>
            <a:normAutofit fontScale="90000"/>
          </a:bodyPr>
          <a:lstStyle/>
          <a:p>
            <a:r>
              <a:rPr lang="ru-RU" sz="3100" dirty="0" smtClean="0">
                <a:solidFill>
                  <a:srgbClr val="000000"/>
                </a:solidFill>
                <a:ea typeface="Times New Roman"/>
                <a:cs typeface="Times New Roman"/>
              </a:rPr>
              <a:t>При использовании игровой технологии</a:t>
            </a:r>
            <a:br>
              <a:rPr lang="ru-RU" sz="3100" dirty="0" smtClean="0">
                <a:solidFill>
                  <a:srgbClr val="000000"/>
                </a:solidFill>
                <a:ea typeface="Times New Roman"/>
                <a:cs typeface="Times New Roman"/>
              </a:rPr>
            </a:br>
            <a:r>
              <a:rPr lang="ru-RU" sz="3100" dirty="0" smtClean="0">
                <a:solidFill>
                  <a:srgbClr val="000000"/>
                </a:solidFill>
                <a:ea typeface="Times New Roman"/>
                <a:cs typeface="Times New Roman"/>
              </a:rPr>
              <a:t> «Сказочные лабиринты игры» опиралась на следующие </a:t>
            </a:r>
            <a:r>
              <a:rPr lang="ru-RU" sz="3100" b="1" dirty="0" smtClean="0">
                <a:solidFill>
                  <a:srgbClr val="000000"/>
                </a:solidFill>
                <a:ea typeface="Times New Roman"/>
                <a:cs typeface="Times New Roman"/>
              </a:rPr>
              <a:t>принципы</a:t>
            </a:r>
            <a:r>
              <a:rPr lang="ru-RU" dirty="0" smtClean="0">
                <a:solidFill>
                  <a:srgbClr val="000000"/>
                </a:solidFill>
                <a:ea typeface="Times New Roman"/>
                <a:cs typeface="Times New Roman"/>
              </a:rPr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/>
              <a:t>Принцип органичности игровой ситуации содержанию конкретного занятия.</a:t>
            </a:r>
          </a:p>
          <a:p>
            <a:r>
              <a:rPr lang="ru-RU" sz="2800" dirty="0" smtClean="0"/>
              <a:t> Принцип дифференцированного подхода.</a:t>
            </a:r>
          </a:p>
          <a:p>
            <a:r>
              <a:rPr lang="ru-RU" sz="2800" dirty="0" smtClean="0"/>
              <a:t>Принцип Активности всех участников</a:t>
            </a:r>
          </a:p>
          <a:p>
            <a:r>
              <a:rPr lang="ru-RU" sz="2800" dirty="0" smtClean="0"/>
              <a:t>Принцип Постоянного и постепенного усложнения (от простого к сложному) </a:t>
            </a:r>
          </a:p>
          <a:p>
            <a:endParaRPr lang="ru-RU" sz="2800" dirty="0" smtClean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00166" y="4500570"/>
            <a:ext cx="6429388" cy="23574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E:\фото и музыка\ФОТО\Детсад\Новая папка (2)\DSC06549.JPG"/>
          <p:cNvPicPr/>
          <p:nvPr/>
        </p:nvPicPr>
        <p:blipFill>
          <a:blip r:embed="rId2" cstate="print"/>
          <a:srcRect t="8317" r="3100" b="19170"/>
          <a:stretch>
            <a:fillRect/>
          </a:stretch>
        </p:blipFill>
        <p:spPr bwMode="auto">
          <a:xfrm>
            <a:off x="3428992" y="0"/>
            <a:ext cx="5715008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днс\Desktop\Фото чуд Крес+докум\20161206_11212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3571877"/>
            <a:ext cx="4357718" cy="3286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днс\Desktop\Фото чуд Крес+докум\20161207_115149.jpg"/>
          <p:cNvPicPr/>
          <p:nvPr/>
        </p:nvPicPr>
        <p:blipFill>
          <a:blip r:embed="rId4" cstate="print"/>
          <a:srcRect t="3156" r="11842" b="4142"/>
          <a:stretch>
            <a:fillRect/>
          </a:stretch>
        </p:blipFill>
        <p:spPr bwMode="auto">
          <a:xfrm>
            <a:off x="214283" y="0"/>
            <a:ext cx="2928958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днс\Desktop\Фото чуд Крес+докум\20161206_112818.jpg"/>
          <p:cNvPicPr/>
          <p:nvPr/>
        </p:nvPicPr>
        <p:blipFill>
          <a:blip r:embed="rId5" cstate="print"/>
          <a:srcRect l="11377" t="799" r="22755" b="13348"/>
          <a:stretch>
            <a:fillRect/>
          </a:stretch>
        </p:blipFill>
        <p:spPr bwMode="auto">
          <a:xfrm>
            <a:off x="500034" y="3643314"/>
            <a:ext cx="3143240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Игры на развитие познавательных способностей</a:t>
            </a:r>
            <a:endParaRPr lang="ru-RU" sz="2800" b="1" dirty="0"/>
          </a:p>
        </p:txBody>
      </p:sp>
      <p:pic>
        <p:nvPicPr>
          <p:cNvPr id="6" name="Рисунок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14818"/>
            <a:ext cx="2436335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2" descr="&amp;Gcy;&amp;iecy;&amp;ocy;&amp;vcy;&amp;icy;&amp;zcy;&amp;ocy;&amp;rcy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4071942"/>
            <a:ext cx="1857375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4572000" y="4000504"/>
            <a:ext cx="1357321" cy="1483613"/>
          </a:xfrm>
          <a:prstGeom prst="rect">
            <a:avLst/>
          </a:prstGeom>
          <a:noFill/>
        </p:spPr>
      </p:pic>
      <p:pic>
        <p:nvPicPr>
          <p:cNvPr id="10" name="Рисунок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3000364" y="1285860"/>
            <a:ext cx="2214546" cy="2675172"/>
          </a:xfrm>
          <a:prstGeom prst="rect">
            <a:avLst/>
          </a:prstGeom>
          <a:noFill/>
        </p:spPr>
      </p:pic>
      <p:pic>
        <p:nvPicPr>
          <p:cNvPr id="11" name="Рисунок 4"/>
          <p:cNvPicPr>
            <a:picLocks noChangeAspect="1" noChangeArrowheads="1"/>
          </p:cNvPicPr>
          <p:nvPr/>
        </p:nvPicPr>
        <p:blipFill>
          <a:blip r:embed="rId6"/>
          <a:srcRect l="15788" t="15694" r="21054"/>
          <a:stretch>
            <a:fillRect/>
          </a:stretch>
        </p:blipFill>
        <p:spPr bwMode="auto">
          <a:xfrm rot="16200000">
            <a:off x="4674115" y="5255711"/>
            <a:ext cx="857256" cy="1918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Образность и универсальность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928670"/>
            <a:ext cx="2505075" cy="2952751"/>
          </a:xfrm>
          <a:prstGeom prst="rect">
            <a:avLst/>
          </a:prstGeom>
          <a:noFill/>
        </p:spPr>
      </p:pic>
      <p:pic>
        <p:nvPicPr>
          <p:cNvPr id="7174" name="Picture 6" descr="https://pp.vk.me/c636816/v636816061/1f365/gQwETQWcze0.jpg"/>
          <p:cNvPicPr>
            <a:picLocks noChangeAspect="1" noChangeArrowheads="1"/>
          </p:cNvPicPr>
          <p:nvPr/>
        </p:nvPicPr>
        <p:blipFill>
          <a:blip r:embed="rId8" cstate="print"/>
          <a:srcRect t="9536"/>
          <a:stretch>
            <a:fillRect/>
          </a:stretch>
        </p:blipFill>
        <p:spPr bwMode="auto">
          <a:xfrm>
            <a:off x="6064255" y="3857628"/>
            <a:ext cx="2921835" cy="2643206"/>
          </a:xfrm>
          <a:prstGeom prst="rect">
            <a:avLst/>
          </a:prstGeom>
          <a:noFill/>
        </p:spPr>
      </p:pic>
      <p:pic>
        <p:nvPicPr>
          <p:cNvPr id="7176" name="Picture 8" descr="https://pp.vk.me/c636816/v636816061/1f351/XmxPWqm5ygo.jpg"/>
          <p:cNvPicPr>
            <a:picLocks noChangeAspect="1" noChangeArrowheads="1"/>
          </p:cNvPicPr>
          <p:nvPr/>
        </p:nvPicPr>
        <p:blipFill>
          <a:blip r:embed="rId9"/>
          <a:srcRect l="14278" t="11642" r="6179" b="9301"/>
          <a:stretch>
            <a:fillRect/>
          </a:stretch>
        </p:blipFill>
        <p:spPr bwMode="auto">
          <a:xfrm>
            <a:off x="5476850" y="1285860"/>
            <a:ext cx="3667150" cy="24288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000000"/>
                </a:solidFill>
                <a:ea typeface="Times New Roman"/>
                <a:cs typeface="Times New Roman"/>
              </a:rPr>
              <a:t>Игровые  развивающие занятия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3"/>
            <a:ext cx="8229600" cy="4429156"/>
          </a:xfrm>
        </p:spPr>
        <p:txBody>
          <a:bodyPr>
            <a:normAutofit fontScale="85000" lnSpcReduction="20000"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ea typeface="Times New Roman"/>
                <a:cs typeface="Times New Roman"/>
              </a:rPr>
              <a:t>викторина (ответ - вопрос), 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ea typeface="Times New Roman"/>
                <a:cs typeface="Times New Roman"/>
              </a:rPr>
              <a:t>интеллектуальные конкурсы по командам,</a:t>
            </a:r>
            <a:r>
              <a:rPr lang="ru-RU" sz="2400" dirty="0" smtClean="0">
                <a:latin typeface="Calibri"/>
                <a:ea typeface="Calibri"/>
                <a:cs typeface="Times New Roman"/>
              </a:rPr>
              <a:t> </a:t>
            </a:r>
            <a:r>
              <a:rPr lang="ru-RU" dirty="0" smtClean="0">
                <a:solidFill>
                  <a:srgbClr val="000000"/>
                </a:solidFill>
                <a:ea typeface="Times New Roman"/>
                <a:cs typeface="Times New Roman"/>
              </a:rPr>
              <a:t>парам, тройкам,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ea typeface="Times New Roman"/>
                <a:cs typeface="Times New Roman"/>
              </a:rPr>
              <a:t>  соревнования</a:t>
            </a:r>
            <a:r>
              <a:rPr lang="ru-RU" sz="2400" dirty="0" smtClean="0">
                <a:latin typeface="Calibri"/>
                <a:ea typeface="Calibri"/>
                <a:cs typeface="Times New Roman"/>
              </a:rPr>
              <a:t> </a:t>
            </a:r>
            <a:endParaRPr lang="ru-RU" dirty="0" smtClean="0">
              <a:solidFill>
                <a:srgbClr val="000000"/>
              </a:solidFill>
              <a:ea typeface="Times New Roman"/>
              <a:cs typeface="Times New Roman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ea typeface="Times New Roman"/>
                <a:cs typeface="Times New Roman"/>
              </a:rPr>
              <a:t>занятие-сказка 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ea typeface="Times New Roman"/>
                <a:cs typeface="Times New Roman"/>
              </a:rPr>
              <a:t>разыгрывание театрализованной 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ea typeface="Times New Roman"/>
                <a:cs typeface="Times New Roman"/>
              </a:rPr>
              <a:t>сценки из сказки </a:t>
            </a:r>
          </a:p>
          <a:p>
            <a:endParaRPr lang="ru-RU" dirty="0"/>
          </a:p>
        </p:txBody>
      </p:sp>
      <p:pic>
        <p:nvPicPr>
          <p:cNvPr id="4" name="Рисунок 2" descr="C:\Users\ACER\AppData\Local\Temp\Rar$DIa0.899\ворон метр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68" y="4357694"/>
            <a:ext cx="1714512" cy="2242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68" y="2285992"/>
            <a:ext cx="5572132" cy="4357718"/>
          </a:xfrm>
        </p:spPr>
        <p:txBody>
          <a:bodyPr>
            <a:noAutofit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2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Одним из обязательных условий для достижения положительных результатов  коррекционно-развивающей работы с дошкольниками с ОВЗ (ЗПР) является взаимодействие с семьёй</a:t>
            </a:r>
            <a:endParaRPr lang="ru-RU" sz="3200" dirty="0"/>
          </a:p>
        </p:txBody>
      </p:sp>
      <p:pic>
        <p:nvPicPr>
          <p:cNvPr id="4" name="Содержимое 3" descr="I:\Портфолио Е.Ю\фото аттестация\Новая папка (2)\DSC0653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14282" y="3857628"/>
            <a:ext cx="3571900" cy="271464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4786314" y="428604"/>
            <a:ext cx="3601065" cy="2571768"/>
          </a:xfrm>
          <a:prstGeom prst="rect">
            <a:avLst/>
          </a:prstGeom>
          <a:noFill/>
        </p:spPr>
      </p:pic>
      <p:pic>
        <p:nvPicPr>
          <p:cNvPr id="7" name="Рисунок 6"/>
          <p:cNvPicPr/>
          <p:nvPr/>
        </p:nvPicPr>
        <p:blipFill>
          <a:blip r:embed="rId4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85720" y="357166"/>
            <a:ext cx="3714776" cy="2643206"/>
          </a:xfrm>
          <a:prstGeom prst="rect">
            <a:avLst/>
          </a:prstGeom>
          <a:noFill/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0" y="0"/>
            <a:ext cx="26962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>Динамика развития познавательных способностей дошкольников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-31" y="1600200"/>
          <a:ext cx="9144027" cy="25431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5275"/>
                <a:gridCol w="692396"/>
                <a:gridCol w="692396"/>
                <a:gridCol w="692396"/>
                <a:gridCol w="692396"/>
                <a:gridCol w="692396"/>
                <a:gridCol w="692396"/>
                <a:gridCol w="692396"/>
                <a:gridCol w="692396"/>
                <a:gridCol w="692396"/>
                <a:gridCol w="692396"/>
                <a:gridCol w="692396"/>
                <a:gridCol w="692396"/>
              </a:tblGrid>
              <a:tr h="9987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2012 – </a:t>
                      </a:r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2013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учебный год 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2013 - 2014</a:t>
                      </a: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20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учебный </a:t>
                      </a: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2014-2015</a:t>
                      </a:r>
                      <a:r>
                        <a:rPr lang="ru-RU" sz="2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20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latin typeface="Times New Roman"/>
                          <a:ea typeface="Times New Roman"/>
                          <a:cs typeface="Times New Roman"/>
                        </a:rPr>
                        <a:t>учебный </a:t>
                      </a: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987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уровень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IV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III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II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IV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III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II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IV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III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II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456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40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latin typeface="Times New Roman"/>
                          <a:ea typeface="Times New Roman"/>
                          <a:cs typeface="Times New Roman"/>
                        </a:rPr>
                        <a:t>16</a:t>
                      </a:r>
                      <a:endParaRPr lang="ru-RU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63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21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47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53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" name="Рисунок 1" descr="C:\Users\ACER\AppData\Local\Temp\Rar$DIa0.448\всюсь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15174" y="4380164"/>
            <a:ext cx="1928826" cy="2477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1472" y="4500570"/>
            <a:ext cx="6429388" cy="23574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Динамика развития познавательных способностей</a:t>
            </a:r>
            <a:br>
              <a:rPr lang="ru-RU" sz="3200" dirty="0" smtClean="0"/>
            </a:b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26" y="1428736"/>
          <a:ext cx="8572592" cy="50720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9"/>
            <a:ext cx="8229600" cy="1071569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54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Спасибо за внимание !</a:t>
            </a:r>
            <a:endParaRPr lang="ru-RU" sz="5400" b="1" dirty="0">
              <a:ln w="12700">
                <a:solidFill>
                  <a:srgbClr val="7030A0"/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Рисунок 5" descr="C:\Users\ACER\AppData\Local\Temp\Rar$DIa0.125\малыш Гео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44" y="2143116"/>
            <a:ext cx="2014478" cy="4474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2787</TotalTime>
  <Words>862</Words>
  <Application>Microsoft Office PowerPoint</Application>
  <PresentationFormat>Экран (4:3)</PresentationFormat>
  <Paragraphs>141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Слайд 1</vt:lpstr>
      <vt:lpstr>Цель работы учителя-дефектолога:  Коррекция и развитие  интеллектуальных способностей и познавательных  процессов (восприятия, внимания, памяти,  мышления, воображения, произвольности, речи) у дошкольников с ОВЗ (ЗПР), а также развитие личности в целом </vt:lpstr>
      <vt:lpstr> Актуальность </vt:lpstr>
      <vt:lpstr>Проблеме воспитания и обучения дошкольников с задержкой психического развития (ЗПР) уделяется значительное внимание, как в сфере науки, так и практики. Это обусловлено тем, что увеличивается количество детей с проблемами в развитии, а вопросы раннего выявления и коррекции недостатков развития остаются недостаточно разработанными.  </vt:lpstr>
      <vt:lpstr> Характеристика дошкольников ЗПР   низкая  работоспособность  в  результате  повышенной  истощаемости;   незрелость  эмоций  и  воли;  ограниченный  запас  общих  сведений  и  представлений;  обеднённый  словарный  запас;                                                                                                            не сформированность  навыков  интеллектуальной  деятельности; не полная  сформированность  игровой  деятельности; замедленное  восприятие; трудности  словесно-логических  операций  в  мышлении; нарушение всех видов памяти; более  длительный  период  для  приёма  и  переработки  сенсорной  информации; низкий  уровень  самоконтроля.</vt:lpstr>
      <vt:lpstr> Своевременная организация коррекционного воздействия является основным фактором, обуславливающим социальную адаптацию и реабилитацию проблемного ребенка. На сегодняшний день в научных исследованиях убедительно показано и подтверждено практикой, что наибольшие педагогические возможности для преодоления недостатков в развитии ребёнка имеются в период раннего и дошкольного детства, т. к. в этот период психика наиболее пластична. </vt:lpstr>
      <vt:lpstr>Игра – основной вид деятельности дошкольника.</vt:lpstr>
      <vt:lpstr>Среди  всего многообразия развивающих игр особо можно выделить  игровую технологию «Сказочные лабиринты игры» В.В. Воскобовича .  Это особенная, самобытная, творческая и очень добрая методика.</vt:lpstr>
      <vt:lpstr>Слайд 9</vt:lpstr>
      <vt:lpstr> Перечень развивающих игр для использования в индивидуальной работе с детьми ЗПР </vt:lpstr>
      <vt:lpstr>ПЕРСПЕКТИВНОЕ  ПЛАНИРОВАНИЕ ИГРОВОЙ ТЕХНОЛОГИИ  В.В. ВОСКОБОВИЧА «СКАЗОЧНЫЕ ЛАБИРИНТЫ ИГРЫ»</vt:lpstr>
      <vt:lpstr>Слайд 12</vt:lpstr>
      <vt:lpstr>Принимала участие на  городском методическом объединение «Роль игры в развитии познавательных способностей детей с ОВЗ», где дала открытый показ НОД по ФЭМП на тему Путешествие в Фиолетовый лес», а так же выступала с сообщением «Взаимодействие учителя - дефектолога   с педагогами и специалистами ДОУ по коррекции психических процессов детей с ОВЗ», участвовала  на семинарах, проводимых в ДОУ по ознакомлению коллег с игровой технологией «Сказочные лабиринты игры», проводила практикумы,  индивидуальные консультации по вопросам использования игр в работе с дошкольниками.</vt:lpstr>
      <vt:lpstr>Слайд 14</vt:lpstr>
      <vt:lpstr>Слайд 15</vt:lpstr>
      <vt:lpstr>Слайд 16</vt:lpstr>
      <vt:lpstr>При использовании игровой технологии  «Сказочные лабиринты игры» опиралась на следующие принципы:</vt:lpstr>
      <vt:lpstr>Слайд 18</vt:lpstr>
      <vt:lpstr>Игры на развитие познавательных способностей</vt:lpstr>
      <vt:lpstr>Игровые  развивающие занятия</vt:lpstr>
      <vt:lpstr>  Одним из обязательных условий для достижения положительных результатов  коррекционно-развивающей работы с дошкольниками с ОВЗ (ЗПР) является взаимодействие с семьёй</vt:lpstr>
      <vt:lpstr> Динамика развития познавательных способностей дошкольников </vt:lpstr>
      <vt:lpstr> Динамика развития познавательных способностей 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онрапноеамблорп</dc:title>
  <dc:creator>Olya</dc:creator>
  <cp:lastModifiedBy>днс</cp:lastModifiedBy>
  <cp:revision>299</cp:revision>
  <cp:lastPrinted>2016-03-18T11:23:34Z</cp:lastPrinted>
  <dcterms:created xsi:type="dcterms:W3CDTF">2013-12-13T06:57:14Z</dcterms:created>
  <dcterms:modified xsi:type="dcterms:W3CDTF">2016-12-15T08:23:31Z</dcterms:modified>
</cp:coreProperties>
</file>